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Lst>
  <p:notesMasterIdLst>
    <p:notesMasterId r:id="rId3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a7cf4da2-cac1-c08d-5744-39783ed1f9fc}">
          <p14:sldIdLst>
            <p14:sldId id="256"/>
            <p14:sldId id="257"/>
            <p14:sldId id="258"/>
            <p14:sldId id="259"/>
          </p14:sldIdLst>
        </p14:section>
        <p14:section name="2 Chronicles 31" id="{1358eb12-79fe-0874-75fa-d534ad05b307}">
          <p14:sldIdLst>
            <p14:sldId id="260"/>
            <p14:sldId id="261"/>
          </p14:sldIdLst>
        </p14:section>
        <p14:section name="Daniel 11" id="{9738403d-93af-994e-0cfb-b8e3b3fe8f46}">
          <p14:sldIdLst>
            <p14:sldId id="262"/>
            <p14:sldId id="263"/>
          </p14:sldIdLst>
        </p14:section>
        <p14:section name="Acts 11" id="{cfa5d6a4-8d67-2071-44d2-a28f95928b8f}">
          <p14:sldIdLst>
            <p14:sldId id="264"/>
            <p14:sldId id="265"/>
          </p14:sldIdLst>
        </p14:section>
        <p14:section name="Acts 12" id="{cb711f91-d989-c8bf-e460-967d28ac88dc}">
          <p14:sldIdLst>
            <p14:sldId id="266"/>
            <p14:sldId id="267"/>
          </p14:sldIdLst>
        </p14:section>
        <p14:section name="Job 35" id="{dc7124fb-4fed-2956-65bb-e49dd4e8c1f5}">
          <p14:sldIdLst>
            <p14:sldId id="268"/>
            <p14:sldId id="269"/>
          </p14:sldIdLst>
        </p14:section>
        <p14:section name="Daniel 8" id="{717f9a8f-b23e-cb76-c806-ddb4f10ea12d}">
          <p14:sldIdLst>
            <p14:sldId id="270"/>
            <p14:sldId id="271"/>
          </p14:sldIdLst>
        </p14:section>
        <p14:section name="Ecclesiastes 2" id="{7e1871f9-12a9-c37e-c44b-f3f455d3d064}">
          <p14:sldIdLst>
            <p14:sldId id="272"/>
            <p14:sldId id="273"/>
          </p14:sldIdLst>
        </p14:section>
        <p14:section name="Psalms 132" id="{f040135f-418b-03d6-ac5d-a4986a3a073e}">
          <p14:sldIdLst>
            <p14:sldId id="274"/>
            <p14:sldId id="275"/>
          </p14:sldIdLst>
        </p14:section>
        <p14:section name="Leviticus 14" id="{3321a9d9-aa31-98f7-8d92-400a901b0905}">
          <p14:sldIdLst>
            <p14:sldId id="276"/>
            <p14:sldId id="277"/>
          </p14:sldIdLst>
        </p14:section>
        <p14:section name="Matthew 20" id="{263e3833-5126-f081-c6ef-4670c9796619}">
          <p14:sldIdLst>
            <p14:sldId id="278"/>
            <p14:sldId id="279"/>
          </p14:sldIdLst>
        </p14:section>
        <p14:section name="Ezekiel 17" id="{29e203b1-45c8-ddc3-148b-38e19d83896f}">
          <p14:sldIdLst>
            <p14:sldId id="280"/>
            <p14:sldId id="281"/>
          </p14:sldIdLst>
        </p14:section>
        <p14:section name="Nehemiah 7" id="{d1766541-6f0b-b717-2342-5efd328dabb1}">
          <p14:sldIdLst>
            <p14:sldId id="282"/>
            <p14:sldId id="283"/>
          </p14:sldIdLst>
        </p14:section>
        <p14:section name="Connections" id="{939a9bfd-ca8c-b604-43fa-1fad0e10b533}">
          <p14:sldIdLst>
            <p14:sldId id="284"/>
            <p14:sldId id="285"/>
            <p14:sldId id="286"/>
            <p14:sldId id="287"/>
            <p14:sldId id="288"/>
            <p14:sldId id="289"/>
            <p14:sldId id="290"/>
          </p14:sldIdLst>
        </p14:section>
        <p14:section name="Exhortation" id="{74da4f0d-349e-35c6-3a8c-75bcf89ddbed}">
          <p14:sldIdLst>
            <p14:sldId id="291"/>
          </p14:sldIdLst>
        </p14:section>
        <p14:section name="Finale" id="{1cbe8a85-df79-d033-8049-a350574a04df}">
          <p14:sldIdLst>
            <p14:sldId id="29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notesMaster" Target="notesMasters/notesMaster1.xml"/><Relationship Id="rId40" Type="http://schemas.openxmlformats.org/officeDocument/2006/relationships/presProps" Target="presProps.xml"/><Relationship Id="rId41" Type="http://schemas.openxmlformats.org/officeDocument/2006/relationships/viewProps" Target="viewProps.xml"/><Relationship Id="rId42" Type="http://schemas.openxmlformats.org/officeDocument/2006/relationships/theme" Target="theme/theme1.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jpe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jpeg"/><Relationship Id="rId2"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Dark">
    <p:bg>
      <p:bgPr>
        <a:solidFill>
          <a:schemeClr val="tx2"/>
        </a:solidFill>
      </p:bgPr>
    </p:bg>
    <p:spTree>
      <p:nvGrpSpPr>
        <p:cNvPr id="1" name=""/>
        <p:cNvGrpSpPr/>
        <p:nvPr/>
      </p:nvGrpSpPr>
      <p:grpSpPr>
        <a:xfrm>
          <a:off x="0" y="0"/>
          <a:ext cx="0" cy="0"/>
          <a:chOff x="0" y="0"/>
          <a:chExt cx="0" cy="0"/>
        </a:xfrm>
      </p:grpSpPr>
      <p:sp>
        <p:nvSpPr>
          <p:cNvPr id="2" name="Text 0"/>
          <p:cNvSpPr/>
          <p:nvPr>
            <p:ph idx="100" type="body" hasCustomPrompt="1"/>
          </p:nvPr>
        </p:nvSpPr>
        <p:spPr>
          <a:xfrm>
            <a:off x="548640" y="1554480"/>
            <a:ext cx="6949440" cy="411480"/>
          </a:xfrm>
          <a:prstGeom prst="rect">
            <a:avLst/>
          </a:prstGeom>
          <a:noFill/>
          <a:ln/>
        </p:spPr>
        <p:txBody>
          <a:bodyPr wrap="square" rtlCol="0"/>
          <a:lstStyle>
            <a:lvl1pPr indent="0" marL="0">
              <a:buNone/>
              <a:defRPr lang="en-US" sz="1400" b="1" spc="300" kern="0" dirty="0">
                <a:solidFill>
                  <a:schemeClr val="accent6"/>
                </a:solidFill>
              </a:defRPr>
            </a:lvl1pPr>
          </a:lstStyle>
          <a:p>
            <a:pPr indent="0" marL="0">
              <a:buNone/>
            </a:pPr>
            <a:endParaRPr lang="en-US" sz="1400" dirty="0"/>
          </a:p>
        </p:txBody>
      </p:sp>
      <p:sp>
        <p:nvSpPr>
          <p:cNvPr id="3" name="Text 0"/>
          <p:cNvSpPr/>
          <p:nvPr>
            <p:ph idx="101" type="title" hasCustomPrompt="1"/>
          </p:nvPr>
        </p:nvSpPr>
        <p:spPr>
          <a:xfrm>
            <a:off x="548640" y="2011680"/>
            <a:ext cx="6949440" cy="1737360"/>
          </a:xfrm>
          <a:prstGeom prst="rect">
            <a:avLst/>
          </a:prstGeom>
          <a:noFill/>
          <a:ln/>
        </p:spPr>
        <p:txBody>
          <a:bodyPr wrap="square" rtlCol="0"/>
          <a:lstStyle>
            <a:lvl1pPr algn="l" indent="0" marL="0">
              <a:buNone/>
              <a:defRPr lang="en-US" sz="4800" b="1" dirty="0">
                <a:solidFill>
                  <a:schemeClr val="bg1"/>
                </a:solidFill>
                <a:latin typeface="Cambria" pitchFamily="34" charset="0"/>
                <a:ea typeface="Cambria" pitchFamily="34" charset="-122"/>
                <a:cs typeface="Cambria" pitchFamily="34" charset="-120"/>
              </a:defRPr>
            </a:lvl1pPr>
          </a:lstStyle>
          <a:p>
            <a:pPr algn="l" indent="0" marL="0">
              <a:buNone/>
            </a:pPr>
            <a:endParaRPr lang="en-US" sz="4800" dirty="0"/>
          </a:p>
        </p:txBody>
      </p:sp>
      <p:sp>
        <p:nvSpPr>
          <p:cNvPr id="4" name="Text 0"/>
          <p:cNvSpPr/>
          <p:nvPr>
            <p:ph idx="102" type="body" hasCustomPrompt="1"/>
          </p:nvPr>
        </p:nvSpPr>
        <p:spPr>
          <a:xfrm>
            <a:off x="548640" y="3840480"/>
            <a:ext cx="6949440" cy="914400"/>
          </a:xfrm>
          <a:prstGeom prst="rect">
            <a:avLst/>
          </a:prstGeom>
          <a:noFill/>
          <a:ln/>
        </p:spPr>
        <p:txBody>
          <a:bodyPr wrap="square" rtlCol="0"/>
          <a:lstStyle>
            <a:lvl1pPr indent="0" marL="0">
              <a:buNone/>
              <a:defRPr lang="en-US" sz="1800" dirty="0">
                <a:solidFill>
                  <a:schemeClr val="accent5"/>
                </a:solidFill>
              </a:defRPr>
            </a:lvl1pPr>
          </a:lstStyle>
          <a:p>
            <a:pPr indent="0" marL="0">
              <a:buNone/>
            </a:pPr>
            <a:endParaRPr lang="en-US" sz="1800" dirty="0"/>
          </a:p>
        </p:txBody>
      </p:sp>
      <p:sp>
        <p:nvSpPr>
          <p:cNvPr id="5" name="Text 0"/>
          <p:cNvSpPr/>
          <p:nvPr/>
        </p:nvSpPr>
        <p:spPr>
          <a:xfrm>
            <a:off x="548640" y="6355080"/>
            <a:ext cx="6400800" cy="274320"/>
          </a:xfrm>
          <a:prstGeom prst="rect">
            <a:avLst/>
          </a:prstGeom>
          <a:noFill/>
          <a:ln/>
        </p:spPr>
        <p:txBody>
          <a:bodyPr wrap="square" lIns="0" tIns="0" rIns="0" bIns="0" rtlCol="0" anchor="ctr"/>
          <a:lstStyle/>
          <a:p>
            <a:pPr indent="0" marL="0">
              <a:buNone/>
            </a:pPr>
            <a:r>
              <a:rPr lang="en-US" sz="1100" dirty="0">
                <a:solidFill>
                  <a:schemeClr val="accent5"/>
                </a:solidFill>
              </a:rPr>
              <a:t>Prototype courtesy of Memorize-the-Bible.com</a:t>
            </a:r>
            <a:endParaRPr lang="en-US" sz="11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Dark">
    <p:bg>
      <p:bgPr>
        <a:solidFill>
          <a:schemeClr val="tx2"/>
        </a:solidFill>
      </p:bgPr>
    </p:bg>
    <p:spTree>
      <p:nvGrpSpPr>
        <p:cNvPr id="1" name=""/>
        <p:cNvGrpSpPr/>
        <p:nvPr/>
      </p:nvGrpSpPr>
      <p:grpSpPr>
        <a:xfrm>
          <a:off x="0" y="0"/>
          <a:ext cx="0" cy="0"/>
          <a:chOff x="0" y="0"/>
          <a:chExt cx="0" cy="0"/>
        </a:xfrm>
      </p:grpSpPr>
      <p:sp>
        <p:nvSpPr>
          <p:cNvPr id="2" name="Text 0"/>
          <p:cNvSpPr/>
          <p:nvPr>
            <p:ph idx="100" type="body" hasCustomPrompt="1"/>
          </p:nvPr>
        </p:nvSpPr>
        <p:spPr>
          <a:xfrm>
            <a:off x="548640" y="502920"/>
            <a:ext cx="10271455" cy="365760"/>
          </a:xfrm>
          <a:prstGeom prst="rect">
            <a:avLst/>
          </a:prstGeom>
          <a:noFill/>
          <a:ln/>
        </p:spPr>
        <p:txBody>
          <a:bodyPr wrap="square" rtlCol="0"/>
          <a:lstStyle>
            <a:lvl1pPr indent="0" marL="0">
              <a:buNone/>
              <a:defRPr lang="en-US" sz="1300" b="1" spc="300" kern="0" dirty="0">
                <a:solidFill>
                  <a:schemeClr val="accent6"/>
                </a:solidFill>
              </a:defRPr>
            </a:lvl1pPr>
          </a:lstStyle>
          <a:p>
            <a:pPr indent="0" marL="0">
              <a:buNone/>
            </a:pPr>
            <a:endParaRPr lang="en-US" sz="1300" dirty="0"/>
          </a:p>
        </p:txBody>
      </p:sp>
      <p:sp>
        <p:nvSpPr>
          <p:cNvPr id="3" name="Text 0"/>
          <p:cNvSpPr/>
          <p:nvPr>
            <p:ph idx="101" type="title" hasCustomPrompt="1"/>
          </p:nvPr>
        </p:nvSpPr>
        <p:spPr>
          <a:xfrm>
            <a:off x="548640" y="868680"/>
            <a:ext cx="10271455" cy="822960"/>
          </a:xfrm>
          <a:prstGeom prst="rect">
            <a:avLst/>
          </a:prstGeom>
          <a:noFill/>
          <a:ln/>
        </p:spPr>
        <p:txBody>
          <a:bodyPr wrap="square" rtlCol="0"/>
          <a:lstStyle>
            <a:lvl1pPr algn="l" indent="0" marL="0">
              <a:buNone/>
              <a:defRPr lang="en-US" sz="3600" b="1" dirty="0">
                <a:solidFill>
                  <a:schemeClr val="bg1"/>
                </a:solidFill>
                <a:latin typeface="Cambria" pitchFamily="34" charset="0"/>
                <a:ea typeface="Cambria" pitchFamily="34" charset="-122"/>
                <a:cs typeface="Cambria" pitchFamily="34" charset="-120"/>
              </a:defRPr>
            </a:lvl1pPr>
          </a:lstStyle>
          <a:p>
            <a:pPr algn="l" indent="0" marL="0">
              <a:buNone/>
            </a:pPr>
            <a:endParaRPr lang="en-US" sz="3600" dirty="0"/>
          </a:p>
        </p:txBody>
      </p:sp>
      <p:pic>
        <p:nvPicPr>
          <p:cNvPr id="4" name="Image 0" descr="Memorize The Bible logo">    </p:cNvPr>
          <p:cNvPicPr>
            <a:picLocks noChangeAspect="1"/>
          </p:cNvPicPr>
          <p:nvPr/>
        </p:nvPicPr>
        <p:blipFill>
          <a:blip r:embed="rId1"/>
          <a:stretch>
            <a:fillRect/>
          </a:stretch>
        </p:blipFill>
        <p:spPr>
          <a:xfrm>
            <a:off x="10903306" y="411480"/>
            <a:ext cx="739750" cy="822960"/>
          </a:xfrm>
          <a:prstGeom prst="rect">
            <a:avLst/>
          </a:prstGeom>
        </p:spPr>
      </p:pic>
      <p:sp>
        <p:nvSpPr>
          <p:cNvPr id="5" name="Text 0"/>
          <p:cNvSpPr/>
          <p:nvPr/>
        </p:nvSpPr>
        <p:spPr>
          <a:xfrm>
            <a:off x="548640" y="6355080"/>
            <a:ext cx="6400800" cy="274320"/>
          </a:xfrm>
          <a:prstGeom prst="rect">
            <a:avLst/>
          </a:prstGeom>
          <a:noFill/>
          <a:ln/>
        </p:spPr>
        <p:txBody>
          <a:bodyPr wrap="square" lIns="0" tIns="0" rIns="0" bIns="0" rtlCol="0" anchor="ctr"/>
          <a:lstStyle/>
          <a:p>
            <a:pPr indent="0" marL="0">
              <a:buNone/>
            </a:pPr>
            <a:r>
              <a:rPr lang="en-US" sz="1100" dirty="0">
                <a:solidFill>
                  <a:schemeClr val="accent5"/>
                </a:solidFill>
              </a:rPr>
              <a:t>Prototype courtesy of Memorize-the-Bible.com</a:t>
            </a:r>
            <a:endParaRPr lang="en-US" sz="11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rtlCol="0"/>
          <a:lstStyle>
            <a:lvl1pPr indent="0" marL="0">
              <a:buNone/>
              <a:defRPr lang="en-US" sz="1200" b="1" spc="200" kern="0" dirty="0">
                <a:solidFill>
                  <a:schemeClr val="accent2"/>
                </a:solidFill>
              </a:defRPr>
            </a:lvl1pPr>
          </a:lstStyle>
          <a:p>
            <a:pPr indent="0" marL="0">
              <a:buNone/>
            </a:pP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rtlCol="0"/>
          <a:lstStyle>
            <a:lvl1pPr algn="l" indent="0" marL="0">
              <a:buNone/>
              <a:defRPr lang="en-US" sz="3200" b="1" dirty="0">
                <a:solidFill>
                  <a:schemeClr val="tx2"/>
                </a:solidFill>
                <a:latin typeface="Cambria" pitchFamily="34" charset="0"/>
                <a:ea typeface="Cambria" pitchFamily="34" charset="-122"/>
                <a:cs typeface="Cambria" pitchFamily="34" charset="-120"/>
              </a:defRPr>
            </a:lvl1pPr>
          </a:lstStyle>
          <a:p>
            <a:pPr algn="l" indent="0" marL="0">
              <a:buNone/>
            </a:pPr>
            <a:endParaRPr lang="en-US" sz="3200" dirty="0"/>
          </a:p>
        </p:txBody>
      </p:sp>
      <p:pic>
        <p:nvPicPr>
          <p:cNvPr id="4" name="Image 0" descr="Memorize The Bible logo">    </p:cNvPr>
          <p:cNvPicPr>
            <a:picLocks noChangeAspect="1"/>
          </p:cNvPicPr>
          <p:nvPr/>
        </p:nvPicPr>
        <p:blipFill>
          <a:blip r:embed="rId1"/>
          <a:stretch>
            <a:fillRect/>
          </a:stretch>
        </p:blipFill>
        <p:spPr>
          <a:xfrm>
            <a:off x="10903306" y="365760"/>
            <a:ext cx="739750" cy="822960"/>
          </a:xfrm>
          <a:prstGeom prst="rect">
            <a:avLst/>
          </a:prstGeom>
        </p:spPr>
      </p:pic>
      <p:sp>
        <p:nvSpPr>
          <p:cNvPr id="5" name="Text 0"/>
          <p:cNvSpPr/>
          <p:nvPr/>
        </p:nvSpPr>
        <p:spPr>
          <a:xfrm>
            <a:off x="548640" y="6355080"/>
            <a:ext cx="5029200" cy="274320"/>
          </a:xfrm>
          <a:prstGeom prst="rect">
            <a:avLst/>
          </a:prstGeom>
          <a:noFill/>
          <a:ln/>
        </p:spPr>
        <p:txBody>
          <a:bodyPr wrap="square" lIns="0" tIns="0" rIns="0" bIns="0" rtlCol="0" anchor="ctr"/>
          <a:lstStyle/>
          <a:p>
            <a:pPr indent="0" marL="0">
              <a:buNone/>
            </a:pPr>
            <a:r>
              <a:rPr lang="en-US" sz="1100" b="1" dirty="0">
                <a:solidFill>
                  <a:schemeClr val="accent1"/>
                </a:solidFill>
              </a:rPr>
              <a:t>Prototype courtesy of Memorize-the-Bible.com</a:t>
            </a:r>
            <a:endParaRPr lang="en-US" sz="1100" dirty="0"/>
          </a:p>
        </p:txBody>
      </p:sp>
      <p:sp>
        <p:nvSpPr>
          <p:cNvPr id="6" name="Text 1"/>
          <p:cNvSpPr/>
          <p:nvPr/>
        </p:nvSpPr>
        <p:spPr>
          <a:xfrm>
            <a:off x="5760720" y="6355080"/>
            <a:ext cx="5120640" cy="274320"/>
          </a:xfrm>
          <a:prstGeom prst="rect">
            <a:avLst/>
          </a:prstGeom>
          <a:noFill/>
          <a:ln/>
        </p:spPr>
        <p:txBody>
          <a:bodyPr wrap="square" lIns="0" tIns="0" rIns="0" bIns="0" rtlCol="0" anchor="ctr"/>
          <a:lstStyle/>
          <a:p>
            <a:pPr algn="r" indent="0" marL="0">
              <a:buNone/>
            </a:pPr>
            <a:r>
              <a:rPr lang="en-US" sz="1000" dirty="0">
                <a:solidFill>
                  <a:schemeClr val="accent4"/>
                </a:solidFill>
              </a:rPr>
              <a:t>BC &amp; DCB Daily Review  ·  Monday, 11/02/26  ·  Tiny Size</a:t>
            </a:r>
            <a:endParaRPr lang="en-US" sz="10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Finale">
    <p:bg>
      <p:bgPr>
        <a:solidFill>
          <a:schemeClr val="bg1"/>
        </a:solidFill>
      </p:bgPr>
    </p:bg>
    <p:spTree>
      <p:nvGrpSpPr>
        <p:cNvPr id="1" name=""/>
        <p:cNvGrpSpPr/>
        <p:nvPr/>
      </p:nvGrpSpPr>
      <p:grpSpPr>
        <a:xfrm>
          <a:off x="0" y="0"/>
          <a:ext cx="0" cy="0"/>
          <a:chOff x="0" y="0"/>
          <a:chExt cx="0" cy="0"/>
        </a:xfrm>
      </p:grpSpPr>
      <p:sp>
        <p:nvSpPr>
          <p:cNvPr id="2" name="Text 0"/>
          <p:cNvSpPr/>
          <p:nvPr/>
        </p:nvSpPr>
        <p:spPr>
          <a:xfrm>
            <a:off x="548640" y="6355080"/>
            <a:ext cx="5029200" cy="274320"/>
          </a:xfrm>
          <a:prstGeom prst="rect">
            <a:avLst/>
          </a:prstGeom>
          <a:noFill/>
          <a:ln/>
        </p:spPr>
        <p:txBody>
          <a:bodyPr wrap="square" lIns="0" tIns="0" rIns="0" bIns="0" rtlCol="0" anchor="ctr"/>
          <a:lstStyle/>
          <a:p>
            <a:pPr indent="0" marL="0">
              <a:buNone/>
            </a:pPr>
            <a:r>
              <a:rPr lang="en-US" sz="1100" b="1" dirty="0">
                <a:solidFill>
                  <a:schemeClr val="accent1"/>
                </a:solidFill>
              </a:rPr>
              <a:t>Prototype courtesy of Memorize-the-Bible.com</a:t>
            </a:r>
            <a:endParaRPr lang="en-US" sz="1100" dirty="0"/>
          </a:p>
        </p:txBody>
      </p:sp>
      <p:sp>
        <p:nvSpPr>
          <p:cNvPr id="3" name="Text 1"/>
          <p:cNvSpPr/>
          <p:nvPr/>
        </p:nvSpPr>
        <p:spPr>
          <a:xfrm>
            <a:off x="5760720" y="6355080"/>
            <a:ext cx="5120640" cy="274320"/>
          </a:xfrm>
          <a:prstGeom prst="rect">
            <a:avLst/>
          </a:prstGeom>
          <a:noFill/>
          <a:ln/>
        </p:spPr>
        <p:txBody>
          <a:bodyPr wrap="square" lIns="0" tIns="0" rIns="0" bIns="0" rtlCol="0" anchor="ctr"/>
          <a:lstStyle/>
          <a:p>
            <a:pPr algn="r" indent="0" marL="0">
              <a:buNone/>
            </a:pPr>
            <a:r>
              <a:rPr lang="en-US" sz="1000" dirty="0">
                <a:solidFill>
                  <a:schemeClr val="accent4"/>
                </a:solidFill>
              </a:rPr>
              <a:t>BC &amp; DCB Daily Review  ·  Monday, 11/02/26  ·  Tiny Size</a:t>
            </a:r>
            <a:endParaRPr lang="en-US" sz="10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1005</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jpeg"/><Relationship Id="rId3" Type="http://schemas.openxmlformats.org/officeDocument/2006/relationships/image" Target="../media/image-2-3.jpeg"/><Relationship Id="rId4" Type="http://schemas.openxmlformats.org/officeDocument/2006/relationships/slideLayout" Target="../slideLayouts/slideLayout4.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25" Type="http://schemas.openxmlformats.org/officeDocument/2006/relationships/slideLayout" Target="../slideLayouts/slideLayout4.xml"/><Relationship Id="rId26" Type="http://schemas.openxmlformats.org/officeDocument/2006/relationships/notesSlide" Target="../notesSlides/notesSlide3.xml"/><Relationship Id="rId27" Type="http://schemas.openxmlformats.org/officeDocument/2006/relationships/slide" Target="slide5.xml"/><Relationship Id="rId28" Type="http://schemas.openxmlformats.org/officeDocument/2006/relationships/slide" Target="slide7.xml"/><Relationship Id="rId29" Type="http://schemas.openxmlformats.org/officeDocument/2006/relationships/slide" Target="slide9.xml"/><Relationship Id="rId30" Type="http://schemas.openxmlformats.org/officeDocument/2006/relationships/slide" Target="slide11.xml"/><Relationship Id="rId31" Type="http://schemas.openxmlformats.org/officeDocument/2006/relationships/slide" Target="slide13.xml"/><Relationship Id="rId32" Type="http://schemas.openxmlformats.org/officeDocument/2006/relationships/slide" Target="slide15.xml"/><Relationship Id="rId33" Type="http://schemas.openxmlformats.org/officeDocument/2006/relationships/slide" Target="slide17.xml"/><Relationship Id="rId34" Type="http://schemas.openxmlformats.org/officeDocument/2006/relationships/slide" Target="slide19.xml"/><Relationship Id="rId35" Type="http://schemas.openxmlformats.org/officeDocument/2006/relationships/slide" Target="slide21.xml"/><Relationship Id="rId36" Type="http://schemas.openxmlformats.org/officeDocument/2006/relationships/slide" Target="slide23.xml"/><Relationship Id="rId37" Type="http://schemas.openxmlformats.org/officeDocument/2006/relationships/slide" Target="slide25.xml"/><Relationship Id="rId38" Type="http://schemas.openxmlformats.org/officeDocument/2006/relationships/slide" Target="slide27.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7" Type="http://schemas.openxmlformats.org/officeDocument/2006/relationships/image" Target="../media/image-4-2.png"/><Relationship Id="rId14" Type="http://schemas.openxmlformats.org/officeDocument/2006/relationships/image" Target="../media/image-4-3.png"/><Relationship Id="rId19" Type="http://schemas.openxmlformats.org/officeDocument/2006/relationships/image" Target="../media/image-4-4.png"/><Relationship Id="rId27" Type="http://schemas.openxmlformats.org/officeDocument/2006/relationships/slideLayout" Target="../slideLayouts/slideLayout3.xml"/><Relationship Id="rId28" Type="http://schemas.openxmlformats.org/officeDocument/2006/relationships/notesSlide" Target="../notesSlides/notesSlide4.xml"/><Relationship Id="rId29" Type="http://schemas.openxmlformats.org/officeDocument/2006/relationships/slide" Target="slide30.xml"/><Relationship Id="rId30" Type="http://schemas.openxmlformats.org/officeDocument/2006/relationships/slide" Target="slide32.xml"/><Relationship Id="rId31" Type="http://schemas.openxmlformats.org/officeDocument/2006/relationships/slide" Target="slide31.xml"/><Relationship Id="rId32" Type="http://schemas.openxmlformats.org/officeDocument/2006/relationships/slide" Target="slide33.xml"/><Relationship Id="rId33" Type="http://schemas.openxmlformats.org/officeDocument/2006/relationships/slide" Target="slide34.xml"/><Relationship Id="rId34" Type="http://schemas.openxmlformats.org/officeDocument/2006/relationships/slide" Target="slide35.xml"/></Relationships>
</file>

<file path=ppt/slides/_rels/slide5.xml.rels><?xml version="1.0" encoding="UTF-8" standalone="yes"?>
<Relationships xmlns="http://schemas.openxmlformats.org/package/2006/relationships"><Relationship Id="rId2" Type="http://schemas.openxmlformats.org/officeDocument/2006/relationships/image" Target="../media/image-5-1.png"/><Relationship Id="rId3" Type="http://schemas.openxmlformats.org/officeDocument/2006/relationships/image" Target="../media/image-5-2.png"/><Relationship Id="rId4" Type="http://schemas.openxmlformats.org/officeDocument/2006/relationships/slideLayout" Target="../slideLayouts/slideLayout4.xml"/><Relationship Id="rId5" Type="http://schemas.openxmlformats.org/officeDocument/2006/relationships/notesSlide" Target="../notesSlides/notesSlide5.xml"/><Relationship Id="rId6" Type="http://schemas.openxmlformats.org/officeDocument/2006/relationships/slide" Target="slide3.xml"/></Relationships>
</file>

<file path=ppt/slides/_rels/slide6.xml.rels><?xml version="1.0" encoding="UTF-8" standalone="yes"?>
<Relationships xmlns="http://schemas.openxmlformats.org/package/2006/relationships"><Relationship Id="rId2" Type="http://schemas.openxmlformats.org/officeDocument/2006/relationships/image" Target="../media/image-6-1.png"/><Relationship Id="rId3" Type="http://schemas.openxmlformats.org/officeDocument/2006/relationships/image" Target="../media/image-6-2.png"/><Relationship Id="rId4" Type="http://schemas.openxmlformats.org/officeDocument/2006/relationships/slideLayout" Target="../slideLayouts/slideLayout4.xml"/><Relationship Id="rId5" Type="http://schemas.openxmlformats.org/officeDocument/2006/relationships/notesSlide" Target="../notesSlides/notesSlide6.xml"/><Relationship Id="rId6" Type="http://schemas.openxmlformats.org/officeDocument/2006/relationships/slide" Target="slide3.xml"/></Relationships>
</file>

<file path=ppt/slides/_rels/slide7.xml.rels><?xml version="1.0" encoding="UTF-8" standalone="yes"?>
<Relationships xmlns="http://schemas.openxmlformats.org/package/2006/relationships"><Relationship Id="rId2" Type="http://schemas.openxmlformats.org/officeDocument/2006/relationships/image" Target="../media/image-7-1.png"/><Relationship Id="rId3" Type="http://schemas.openxmlformats.org/officeDocument/2006/relationships/image" Target="../media/image-7-2.png"/><Relationship Id="rId4" Type="http://schemas.openxmlformats.org/officeDocument/2006/relationships/slideLayout" Target="../slideLayouts/slideLayout4.xml"/><Relationship Id="rId5" Type="http://schemas.openxmlformats.org/officeDocument/2006/relationships/notesSlide" Target="../notesSlides/notesSlide7.xml"/><Relationship Id="rId6" Type="http://schemas.openxmlformats.org/officeDocument/2006/relationships/slide" Target="slide3.xml"/></Relationships>
</file>

<file path=ppt/slides/_rels/slide8.xml.rels><?xml version="1.0" encoding="UTF-8" standalone="yes"?>
<Relationships xmlns="http://schemas.openxmlformats.org/package/2006/relationships"><Relationship Id="rId2" Type="http://schemas.openxmlformats.org/officeDocument/2006/relationships/image" Target="../media/image-8-1.png"/><Relationship Id="rId3" Type="http://schemas.openxmlformats.org/officeDocument/2006/relationships/image" Target="../media/image-8-2.png"/><Relationship Id="rId4" Type="http://schemas.openxmlformats.org/officeDocument/2006/relationships/slideLayout" Target="../slideLayouts/slideLayout4.xml"/><Relationship Id="rId5" Type="http://schemas.openxmlformats.org/officeDocument/2006/relationships/notesSlide" Target="../notesSlides/notesSlide8.xml"/><Relationship Id="rId6" Type="http://schemas.openxmlformats.org/officeDocument/2006/relationships/slide" Target="slide3.xml"/></Relationships>
</file>

<file path=ppt/slides/_rels/slide9.xml.rels><?xml version="1.0" encoding="UTF-8" standalone="yes"?>
<Relationships xmlns="http://schemas.openxmlformats.org/package/2006/relationships"><Relationship Id="rId2" Type="http://schemas.openxmlformats.org/officeDocument/2006/relationships/image" Target="../media/image-9-1.png"/><Relationship Id="rId3" Type="http://schemas.openxmlformats.org/officeDocument/2006/relationships/image" Target="../media/image-9-2.png"/><Relationship Id="rId4" Type="http://schemas.openxmlformats.org/officeDocument/2006/relationships/slideLayout" Target="../slideLayouts/slideLayout4.xml"/><Relationship Id="rId5" Type="http://schemas.openxmlformats.org/officeDocument/2006/relationships/notesSlide" Target="../notesSlides/notesSlide9.xml"/><Relationship Id="rId6" Type="http://schemas.openxmlformats.org/officeDocument/2006/relationships/slide" Target="slide3.xml"/></Relationships>
</file>

<file path=ppt/slides/_rels/slide10.xml.rels><?xml version="1.0" encoding="UTF-8" standalone="yes"?>
<Relationships xmlns="http://schemas.openxmlformats.org/package/2006/relationships"><Relationship Id="rId2" Type="http://schemas.openxmlformats.org/officeDocument/2006/relationships/image" Target="../media/image-10-1.png"/><Relationship Id="rId3" Type="http://schemas.openxmlformats.org/officeDocument/2006/relationships/image" Target="../media/image-10-2.png"/><Relationship Id="rId4" Type="http://schemas.openxmlformats.org/officeDocument/2006/relationships/slideLayout" Target="../slideLayouts/slideLayout4.xml"/><Relationship Id="rId5" Type="http://schemas.openxmlformats.org/officeDocument/2006/relationships/notesSlide" Target="../notesSlides/notesSlide10.xml"/><Relationship Id="rId6" Type="http://schemas.openxmlformats.org/officeDocument/2006/relationships/slide" Target="slide3.xml"/></Relationships>
</file>

<file path=ppt/slides/_rels/slide11.xml.rels><?xml version="1.0" encoding="UTF-8" standalone="yes"?>
<Relationships xmlns="http://schemas.openxmlformats.org/package/2006/relationships"><Relationship Id="rId2" Type="http://schemas.openxmlformats.org/officeDocument/2006/relationships/image" Target="../media/image-11-1.png"/><Relationship Id="rId3" Type="http://schemas.openxmlformats.org/officeDocument/2006/relationships/image" Target="../media/image-11-2.png"/><Relationship Id="rId4" Type="http://schemas.openxmlformats.org/officeDocument/2006/relationships/slideLayout" Target="../slideLayouts/slideLayout4.xml"/><Relationship Id="rId5" Type="http://schemas.openxmlformats.org/officeDocument/2006/relationships/notesSlide" Target="../notesSlides/notesSlide11.xml"/><Relationship Id="rId6" Type="http://schemas.openxmlformats.org/officeDocument/2006/relationships/slide" Target="slide3.xml"/></Relationships>
</file>

<file path=ppt/slides/_rels/slide12.xml.rels><?xml version="1.0" encoding="UTF-8" standalone="yes"?>
<Relationships xmlns="http://schemas.openxmlformats.org/package/2006/relationships"><Relationship Id="rId2" Type="http://schemas.openxmlformats.org/officeDocument/2006/relationships/image" Target="../media/image-12-1.png"/><Relationship Id="rId3" Type="http://schemas.openxmlformats.org/officeDocument/2006/relationships/image" Target="../media/image-12-2.png"/><Relationship Id="rId4" Type="http://schemas.openxmlformats.org/officeDocument/2006/relationships/slideLayout" Target="../slideLayouts/slideLayout4.xml"/><Relationship Id="rId5" Type="http://schemas.openxmlformats.org/officeDocument/2006/relationships/notesSlide" Target="../notesSlides/notesSlide12.xml"/><Relationship Id="rId6" Type="http://schemas.openxmlformats.org/officeDocument/2006/relationships/slide" Target="slide3.xml"/></Relationships>
</file>

<file path=ppt/slides/_rels/slide13.xml.rels><?xml version="1.0" encoding="UTF-8" standalone="yes"?>
<Relationships xmlns="http://schemas.openxmlformats.org/package/2006/relationships"><Relationship Id="rId2" Type="http://schemas.openxmlformats.org/officeDocument/2006/relationships/image" Target="../media/image-13-1.png"/><Relationship Id="rId3" Type="http://schemas.openxmlformats.org/officeDocument/2006/relationships/image" Target="../media/image-13-2.png"/><Relationship Id="rId4" Type="http://schemas.openxmlformats.org/officeDocument/2006/relationships/slideLayout" Target="../slideLayouts/slideLayout4.xml"/><Relationship Id="rId5" Type="http://schemas.openxmlformats.org/officeDocument/2006/relationships/notesSlide" Target="../notesSlides/notesSlide13.xml"/><Relationship Id="rId6" Type="http://schemas.openxmlformats.org/officeDocument/2006/relationships/slide" Target="slide3.xml"/></Relationships>
</file>

<file path=ppt/slides/_rels/slide14.xml.rels><?xml version="1.0" encoding="UTF-8" standalone="yes"?>
<Relationships xmlns="http://schemas.openxmlformats.org/package/2006/relationships"><Relationship Id="rId2" Type="http://schemas.openxmlformats.org/officeDocument/2006/relationships/image" Target="../media/image-14-1.png"/><Relationship Id="rId3" Type="http://schemas.openxmlformats.org/officeDocument/2006/relationships/image" Target="../media/image-14-2.png"/><Relationship Id="rId4" Type="http://schemas.openxmlformats.org/officeDocument/2006/relationships/slideLayout" Target="../slideLayouts/slideLayout4.xml"/><Relationship Id="rId5" Type="http://schemas.openxmlformats.org/officeDocument/2006/relationships/notesSlide" Target="../notesSlides/notesSlide14.xml"/><Relationship Id="rId6" Type="http://schemas.openxmlformats.org/officeDocument/2006/relationships/slide" Target="slide3.xml"/></Relationships>
</file>

<file path=ppt/slides/_rels/slide15.xml.rels><?xml version="1.0" encoding="UTF-8" standalone="yes"?>
<Relationships xmlns="http://schemas.openxmlformats.org/package/2006/relationships"><Relationship Id="rId2" Type="http://schemas.openxmlformats.org/officeDocument/2006/relationships/image" Target="../media/image-15-1.png"/><Relationship Id="rId3" Type="http://schemas.openxmlformats.org/officeDocument/2006/relationships/image" Target="../media/image-15-2.png"/><Relationship Id="rId4" Type="http://schemas.openxmlformats.org/officeDocument/2006/relationships/slideLayout" Target="../slideLayouts/slideLayout4.xml"/><Relationship Id="rId5" Type="http://schemas.openxmlformats.org/officeDocument/2006/relationships/notesSlide" Target="../notesSlides/notesSlide15.xml"/><Relationship Id="rId6" Type="http://schemas.openxmlformats.org/officeDocument/2006/relationships/slide" Target="slide3.xml"/></Relationships>
</file>

<file path=ppt/slides/_rels/slide16.xml.rels><?xml version="1.0" encoding="UTF-8" standalone="yes"?>
<Relationships xmlns="http://schemas.openxmlformats.org/package/2006/relationships"><Relationship Id="rId2" Type="http://schemas.openxmlformats.org/officeDocument/2006/relationships/image" Target="../media/image-16-1.png"/><Relationship Id="rId3" Type="http://schemas.openxmlformats.org/officeDocument/2006/relationships/image" Target="../media/image-16-2.png"/><Relationship Id="rId4" Type="http://schemas.openxmlformats.org/officeDocument/2006/relationships/slideLayout" Target="../slideLayouts/slideLayout4.xml"/><Relationship Id="rId5" Type="http://schemas.openxmlformats.org/officeDocument/2006/relationships/notesSlide" Target="../notesSlides/notesSlide16.xml"/><Relationship Id="rId6" Type="http://schemas.openxmlformats.org/officeDocument/2006/relationships/slide" Target="slide3.xml"/></Relationships>
</file>

<file path=ppt/slides/_rels/slide17.xml.rels><?xml version="1.0" encoding="UTF-8" standalone="yes"?>
<Relationships xmlns="http://schemas.openxmlformats.org/package/2006/relationships"><Relationship Id="rId2" Type="http://schemas.openxmlformats.org/officeDocument/2006/relationships/image" Target="../media/image-17-1.png"/><Relationship Id="rId3" Type="http://schemas.openxmlformats.org/officeDocument/2006/relationships/image" Target="../media/image-17-2.png"/><Relationship Id="rId4" Type="http://schemas.openxmlformats.org/officeDocument/2006/relationships/slideLayout" Target="../slideLayouts/slideLayout4.xml"/><Relationship Id="rId5" Type="http://schemas.openxmlformats.org/officeDocument/2006/relationships/notesSlide" Target="../notesSlides/notesSlide17.xml"/><Relationship Id="rId6" Type="http://schemas.openxmlformats.org/officeDocument/2006/relationships/slide" Target="slide3.xml"/></Relationships>
</file>

<file path=ppt/slides/_rels/slide18.xml.rels><?xml version="1.0" encoding="UTF-8" standalone="yes"?>
<Relationships xmlns="http://schemas.openxmlformats.org/package/2006/relationships"><Relationship Id="rId2" Type="http://schemas.openxmlformats.org/officeDocument/2006/relationships/image" Target="../media/image-18-1.png"/><Relationship Id="rId3" Type="http://schemas.openxmlformats.org/officeDocument/2006/relationships/image" Target="../media/image-18-2.png"/><Relationship Id="rId4" Type="http://schemas.openxmlformats.org/officeDocument/2006/relationships/slideLayout" Target="../slideLayouts/slideLayout4.xml"/><Relationship Id="rId5" Type="http://schemas.openxmlformats.org/officeDocument/2006/relationships/notesSlide" Target="../notesSlides/notesSlide18.xml"/><Relationship Id="rId6" Type="http://schemas.openxmlformats.org/officeDocument/2006/relationships/slide" Target="slide3.xml"/></Relationships>
</file>

<file path=ppt/slides/_rels/slide19.xml.rels><?xml version="1.0" encoding="UTF-8" standalone="yes"?>
<Relationships xmlns="http://schemas.openxmlformats.org/package/2006/relationships"><Relationship Id="rId2" Type="http://schemas.openxmlformats.org/officeDocument/2006/relationships/image" Target="../media/image-19-1.png"/><Relationship Id="rId3" Type="http://schemas.openxmlformats.org/officeDocument/2006/relationships/image" Target="../media/image-19-2.png"/><Relationship Id="rId4" Type="http://schemas.openxmlformats.org/officeDocument/2006/relationships/slideLayout" Target="../slideLayouts/slideLayout4.xml"/><Relationship Id="rId5" Type="http://schemas.openxmlformats.org/officeDocument/2006/relationships/notesSlide" Target="../notesSlides/notesSlide19.xml"/><Relationship Id="rId6" Type="http://schemas.openxmlformats.org/officeDocument/2006/relationships/slide" Target="slide3.xml"/></Relationships>
</file>

<file path=ppt/slides/_rels/slide20.xml.rels><?xml version="1.0" encoding="UTF-8" standalone="yes"?>
<Relationships xmlns="http://schemas.openxmlformats.org/package/2006/relationships"><Relationship Id="rId2" Type="http://schemas.openxmlformats.org/officeDocument/2006/relationships/image" Target="../media/image-20-1.png"/><Relationship Id="rId3" Type="http://schemas.openxmlformats.org/officeDocument/2006/relationships/image" Target="../media/image-20-2.png"/><Relationship Id="rId4" Type="http://schemas.openxmlformats.org/officeDocument/2006/relationships/slideLayout" Target="../slideLayouts/slideLayout4.xml"/><Relationship Id="rId5" Type="http://schemas.openxmlformats.org/officeDocument/2006/relationships/notesSlide" Target="../notesSlides/notesSlide20.xml"/><Relationship Id="rId6" Type="http://schemas.openxmlformats.org/officeDocument/2006/relationships/slide" Target="slide3.xml"/></Relationships>
</file>

<file path=ppt/slides/_rels/slide21.xml.rels><?xml version="1.0" encoding="UTF-8" standalone="yes"?>
<Relationships xmlns="http://schemas.openxmlformats.org/package/2006/relationships"><Relationship Id="rId2" Type="http://schemas.openxmlformats.org/officeDocument/2006/relationships/image" Target="../media/image-21-1.png"/><Relationship Id="rId3" Type="http://schemas.openxmlformats.org/officeDocument/2006/relationships/image" Target="../media/image-21-2.png"/><Relationship Id="rId4" Type="http://schemas.openxmlformats.org/officeDocument/2006/relationships/slideLayout" Target="../slideLayouts/slideLayout4.xml"/><Relationship Id="rId5" Type="http://schemas.openxmlformats.org/officeDocument/2006/relationships/notesSlide" Target="../notesSlides/notesSlide21.xml"/><Relationship Id="rId6" Type="http://schemas.openxmlformats.org/officeDocument/2006/relationships/slide" Target="slide3.xml"/></Relationships>
</file>

<file path=ppt/slides/_rels/slide22.xml.rels><?xml version="1.0" encoding="UTF-8" standalone="yes"?>
<Relationships xmlns="http://schemas.openxmlformats.org/package/2006/relationships"><Relationship Id="rId2" Type="http://schemas.openxmlformats.org/officeDocument/2006/relationships/image" Target="../media/image-22-1.png"/><Relationship Id="rId3" Type="http://schemas.openxmlformats.org/officeDocument/2006/relationships/image" Target="../media/image-22-2.png"/><Relationship Id="rId4" Type="http://schemas.openxmlformats.org/officeDocument/2006/relationships/slideLayout" Target="../slideLayouts/slideLayout4.xml"/><Relationship Id="rId5" Type="http://schemas.openxmlformats.org/officeDocument/2006/relationships/notesSlide" Target="../notesSlides/notesSlide22.xml"/><Relationship Id="rId6" Type="http://schemas.openxmlformats.org/officeDocument/2006/relationships/slide" Target="slide3.xml"/></Relationships>
</file>

<file path=ppt/slides/_rels/slide23.xml.rels><?xml version="1.0" encoding="UTF-8" standalone="yes"?>
<Relationships xmlns="http://schemas.openxmlformats.org/package/2006/relationships"><Relationship Id="rId2" Type="http://schemas.openxmlformats.org/officeDocument/2006/relationships/image" Target="../media/image-23-1.png"/><Relationship Id="rId3" Type="http://schemas.openxmlformats.org/officeDocument/2006/relationships/image" Target="../media/image-23-2.png"/><Relationship Id="rId4" Type="http://schemas.openxmlformats.org/officeDocument/2006/relationships/slideLayout" Target="../slideLayouts/slideLayout4.xml"/><Relationship Id="rId5" Type="http://schemas.openxmlformats.org/officeDocument/2006/relationships/notesSlide" Target="../notesSlides/notesSlide23.xml"/><Relationship Id="rId6" Type="http://schemas.openxmlformats.org/officeDocument/2006/relationships/slide" Target="slide3.xml"/></Relationships>
</file>

<file path=ppt/slides/_rels/slide24.xml.rels><?xml version="1.0" encoding="UTF-8" standalone="yes"?>
<Relationships xmlns="http://schemas.openxmlformats.org/package/2006/relationships"><Relationship Id="rId2" Type="http://schemas.openxmlformats.org/officeDocument/2006/relationships/image" Target="../media/image-24-1.png"/><Relationship Id="rId3" Type="http://schemas.openxmlformats.org/officeDocument/2006/relationships/image" Target="../media/image-24-2.png"/><Relationship Id="rId4" Type="http://schemas.openxmlformats.org/officeDocument/2006/relationships/slideLayout" Target="../slideLayouts/slideLayout4.xml"/><Relationship Id="rId5" Type="http://schemas.openxmlformats.org/officeDocument/2006/relationships/notesSlide" Target="../notesSlides/notesSlide24.xml"/><Relationship Id="rId6" Type="http://schemas.openxmlformats.org/officeDocument/2006/relationships/slide" Target="slide3.xml"/></Relationships>
</file>

<file path=ppt/slides/_rels/slide25.xml.rels><?xml version="1.0" encoding="UTF-8" standalone="yes"?>
<Relationships xmlns="http://schemas.openxmlformats.org/package/2006/relationships"><Relationship Id="rId2" Type="http://schemas.openxmlformats.org/officeDocument/2006/relationships/image" Target="../media/image-25-1.png"/><Relationship Id="rId3" Type="http://schemas.openxmlformats.org/officeDocument/2006/relationships/image" Target="../media/image-25-2.png"/><Relationship Id="rId4" Type="http://schemas.openxmlformats.org/officeDocument/2006/relationships/slideLayout" Target="../slideLayouts/slideLayout4.xml"/><Relationship Id="rId5" Type="http://schemas.openxmlformats.org/officeDocument/2006/relationships/notesSlide" Target="../notesSlides/notesSlide25.xml"/><Relationship Id="rId6" Type="http://schemas.openxmlformats.org/officeDocument/2006/relationships/slide" Target="slide3.xml"/></Relationships>
</file>

<file path=ppt/slides/_rels/slide26.xml.rels><?xml version="1.0" encoding="UTF-8" standalone="yes"?>
<Relationships xmlns="http://schemas.openxmlformats.org/package/2006/relationships"><Relationship Id="rId2" Type="http://schemas.openxmlformats.org/officeDocument/2006/relationships/image" Target="../media/image-26-1.png"/><Relationship Id="rId3" Type="http://schemas.openxmlformats.org/officeDocument/2006/relationships/image" Target="../media/image-26-2.png"/><Relationship Id="rId4" Type="http://schemas.openxmlformats.org/officeDocument/2006/relationships/slideLayout" Target="../slideLayouts/slideLayout4.xml"/><Relationship Id="rId5" Type="http://schemas.openxmlformats.org/officeDocument/2006/relationships/notesSlide" Target="../notesSlides/notesSlide26.xml"/><Relationship Id="rId6" Type="http://schemas.openxmlformats.org/officeDocument/2006/relationships/slide" Target="slide3.xml"/></Relationships>
</file>

<file path=ppt/slides/_rels/slide27.xml.rels><?xml version="1.0" encoding="UTF-8" standalone="yes"?>
<Relationships xmlns="http://schemas.openxmlformats.org/package/2006/relationships"><Relationship Id="rId2" Type="http://schemas.openxmlformats.org/officeDocument/2006/relationships/image" Target="../media/image-27-1.png"/><Relationship Id="rId3" Type="http://schemas.openxmlformats.org/officeDocument/2006/relationships/image" Target="../media/image-27-2.png"/><Relationship Id="rId4" Type="http://schemas.openxmlformats.org/officeDocument/2006/relationships/slideLayout" Target="../slideLayouts/slideLayout4.xml"/><Relationship Id="rId5" Type="http://schemas.openxmlformats.org/officeDocument/2006/relationships/notesSlide" Target="../notesSlides/notesSlide27.xml"/><Relationship Id="rId6" Type="http://schemas.openxmlformats.org/officeDocument/2006/relationships/slide" Target="slide3.xml"/></Relationships>
</file>

<file path=ppt/slides/_rels/slide28.xml.rels><?xml version="1.0" encoding="UTF-8" standalone="yes"?>
<Relationships xmlns="http://schemas.openxmlformats.org/package/2006/relationships"><Relationship Id="rId2" Type="http://schemas.openxmlformats.org/officeDocument/2006/relationships/image" Target="../media/image-28-1.png"/><Relationship Id="rId3" Type="http://schemas.openxmlformats.org/officeDocument/2006/relationships/image" Target="../media/image-28-2.png"/><Relationship Id="rId4" Type="http://schemas.openxmlformats.org/officeDocument/2006/relationships/slideLayout" Target="../slideLayouts/slideLayout4.xml"/><Relationship Id="rId5" Type="http://schemas.openxmlformats.org/officeDocument/2006/relationships/notesSlide" Target="../notesSlides/notesSlide28.xml"/><Relationship Id="rId6" Type="http://schemas.openxmlformats.org/officeDocument/2006/relationships/slide" Target="slide3.xml"/></Relationships>
</file>

<file path=ppt/slides/_rels/slide29.xml.rels><?xml version="1.0" encoding="UTF-8" standalone="yes"?>
<Relationships xmlns="http://schemas.openxmlformats.org/package/2006/relationships"><Relationship Id="rId2" Type="http://schemas.openxmlformats.org/officeDocument/2006/relationships/image" Target="../media/image-29-1.png"/><Relationship Id="rId3" Type="http://schemas.openxmlformats.org/officeDocument/2006/relationships/image" Target="../media/image-29-2.png"/><Relationship Id="rId4" Type="http://schemas.openxmlformats.org/officeDocument/2006/relationships/image" Target="../media/image-29-3.png"/><Relationship Id="rId5" Type="http://schemas.openxmlformats.org/officeDocument/2006/relationships/image" Target="../media/image-29-4.png"/><Relationship Id="rId6" Type="http://schemas.openxmlformats.org/officeDocument/2006/relationships/slideLayout" Target="../slideLayouts/slideLayout3.xml"/><Relationship Id="rId7" Type="http://schemas.openxmlformats.org/officeDocument/2006/relationships/notesSlide" Target="../notesSlides/notesSlide29.xml"/><Relationship Id="rId8" Type="http://schemas.openxmlformats.org/officeDocument/2006/relationships/slide" Target="slide4.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4.xml"/><Relationship Id="rId3" Type="http://schemas.openxmlformats.org/officeDocument/2006/relationships/notesSlide" Target="../notesSlides/notesSlide30.xml"/><Relationship Id="rId4" Type="http://schemas.openxmlformats.org/officeDocument/2006/relationships/slide" Target="slide4.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4.xml"/><Relationship Id="rId3" Type="http://schemas.openxmlformats.org/officeDocument/2006/relationships/notesSlide" Target="../notesSlides/notesSlide31.xml"/><Relationship Id="rId4" Type="http://schemas.openxmlformats.org/officeDocument/2006/relationships/slide" Target="slide4.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4.xml"/><Relationship Id="rId3" Type="http://schemas.openxmlformats.org/officeDocument/2006/relationships/notesSlide" Target="../notesSlides/notesSlide32.xml"/><Relationship Id="rId4" Type="http://schemas.openxmlformats.org/officeDocument/2006/relationships/slide" Target="slide4.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4.xml"/><Relationship Id="rId3" Type="http://schemas.openxmlformats.org/officeDocument/2006/relationships/notesSlide" Target="../notesSlides/notesSlide33.xml"/><Relationship Id="rId4" Type="http://schemas.openxmlformats.org/officeDocument/2006/relationships/slide" Target="slide4.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4.xml"/><Relationship Id="rId3" Type="http://schemas.openxmlformats.org/officeDocument/2006/relationships/notesSlide" Target="../notesSlides/notesSlide34.xml"/><Relationship Id="rId4" Type="http://schemas.openxmlformats.org/officeDocument/2006/relationships/slide" Target="slide4.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4.xml"/><Relationship Id="rId3" Type="http://schemas.openxmlformats.org/officeDocument/2006/relationships/notesSlide" Target="../notesSlides/notesSlide35.xml"/><Relationship Id="rId4" Type="http://schemas.openxmlformats.org/officeDocument/2006/relationships/slide" Target="slide4.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3.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jpeg"/><Relationship Id="rId3" Type="http://schemas.openxmlformats.org/officeDocument/2006/relationships/slideLayout" Target="../slideLayouts/slideLayout5.xml"/><Relationship Id="rId4" Type="http://schemas.openxmlformats.org/officeDocument/2006/relationships/notesSlide" Target="../notesSlides/notesSlide37.xml"/><Relationship Id="rId5" Type="http://schemas.openxmlformats.org/officeDocument/2006/relationships/slide" Target="slide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ph idx="100" type="body" hasCustomPrompt="1"/>
          </p:nvPr>
        </p:nvSpPr>
        <p:spPr>
          <a:xfrm>
            <a:off x="548640" y="1554480"/>
            <a:ext cx="6949440" cy="411480"/>
          </a:xfrm>
          <a:prstGeom prst="rect">
            <a:avLst/>
          </a:prstGeom>
          <a:noFill/>
          <a:ln/>
        </p:spPr>
        <p:txBody>
          <a:bodyPr wrap="square" lIns="0" tIns="0" rIns="0" bIns="0" rtlCol="0"/>
          <a:lstStyle/>
          <a:p>
            <a:pPr indent="0" marL="0">
              <a:buNone/>
            </a:pPr>
            <a:r>
              <a:rPr lang="en-US" sz="1400" b="1" spc="300" kern="0" dirty="0">
                <a:solidFill>
                  <a:schemeClr val="accent6"/>
                </a:solidFill>
              </a:rPr>
              <a:t>MONDAY, 11/02/26  ·  TINY SIZE</a:t>
            </a:r>
            <a:endParaRPr lang="en-US" sz="1400" dirty="0"/>
          </a:p>
        </p:txBody>
      </p:sp>
      <p:sp>
        <p:nvSpPr>
          <p:cNvPr id="3" name="Text 0"/>
          <p:cNvSpPr/>
          <p:nvPr>
            <p:ph idx="101" type="title" hasCustomPrompt="1"/>
          </p:nvPr>
        </p:nvSpPr>
        <p:spPr>
          <a:xfrm>
            <a:off x="548640" y="2011680"/>
            <a:ext cx="6949440" cy="1737360"/>
          </a:xfrm>
          <a:prstGeom prst="rect">
            <a:avLst/>
          </a:prstGeom>
          <a:noFill/>
          <a:ln/>
        </p:spPr>
        <p:txBody>
          <a:bodyPr wrap="square" lIns="0" tIns="0" rIns="0" bIns="0" rtlCol="0" anchor="t"/>
          <a:lstStyle/>
          <a:p>
            <a:pPr algn="l" indent="0" marL="0">
              <a:buNone/>
            </a:pPr>
            <a:r>
              <a:rPr lang="en-US" sz="4800" b="1" dirty="0">
                <a:solidFill>
                  <a:schemeClr val="bg1"/>
                </a:solidFill>
                <a:latin typeface="Cambria" pitchFamily="34" charset="0"/>
                <a:ea typeface="Cambria" pitchFamily="34" charset="-122"/>
                <a:cs typeface="Cambria" pitchFamily="34" charset="-120"/>
              </a:rPr>
              <a:t>Daily Bible Study Review</a:t>
            </a:r>
            <a:endParaRPr lang="en-US" sz="4800" dirty="0"/>
          </a:p>
        </p:txBody>
      </p:sp>
      <p:sp>
        <p:nvSpPr>
          <p:cNvPr id="4" name="Text 0"/>
          <p:cNvSpPr/>
          <p:nvPr>
            <p:ph idx="102" type="body" hasCustomPrompt="1"/>
          </p:nvPr>
        </p:nvSpPr>
        <p:spPr>
          <a:xfrm>
            <a:off x="548640" y="3840480"/>
            <a:ext cx="6949440" cy="914400"/>
          </a:xfrm>
          <a:prstGeom prst="rect">
            <a:avLst/>
          </a:prstGeom>
          <a:noFill/>
          <a:ln/>
        </p:spPr>
        <p:txBody>
          <a:bodyPr wrap="square" lIns="0" tIns="0" rIns="0" bIns="0" rtlCol="0" anchor="t"/>
          <a:lstStyle/>
          <a:p>
            <a:pPr indent="0" marL="0">
              <a:buNone/>
            </a:pPr>
            <a:r>
              <a:rPr lang="en-US" sz="1800" dirty="0">
                <a:solidFill>
                  <a:schemeClr val="accent5"/>
                </a:solidFill>
              </a:rPr>
              <a:t>Bible Companion (BC) &amp; Daily Chapter Bible (DCB) reading plans</a:t>
            </a:r>
            <a:endParaRPr lang="en-US" sz="1800" dirty="0"/>
          </a:p>
        </p:txBody>
      </p:sp>
      <p:pic>
        <p:nvPicPr>
          <p:cNvPr id="5" name="hero-logo" descr="Memorize The Bible logo">    </p:cNvPr>
          <p:cNvPicPr>
            <a:picLocks noChangeAspect="1"/>
          </p:cNvPicPr>
          <p:nvPr/>
        </p:nvPicPr>
        <p:blipFill>
          <a:blip r:embed="rId1"/>
          <a:stretch>
            <a:fillRect/>
          </a:stretch>
        </p:blipFill>
        <p:spPr>
          <a:xfrm>
            <a:off x="8351215" y="685800"/>
            <a:ext cx="3291840" cy="4937760"/>
          </a:xfrm>
          <a:prstGeom prst="rect">
            <a:avLst/>
          </a:prstGeom>
          <a:effectLst>
            <a:outerShdw sx="100000" sy="100000" kx="0" ky="0" algn="bl" rotWithShape="0" blurRad="127000" dist="50800" dir="5400000">
              <a:srgbClr val="000000">
                <a:alpha val="35000"/>
              </a:srgbClr>
            </a:outerShdw>
          </a:effectLst>
        </p:spPr>
      </p:pic>
      <p:sp>
        <p:nvSpPr>
          <p:cNvPr id="6" name="stat-0"/>
          <p:cNvSpPr txBox="1"/>
          <p:nvPr/>
        </p:nvSpPr>
        <p:spPr>
          <a:xfrm>
            <a:off x="548640" y="4892040"/>
            <a:ext cx="2194560" cy="731520"/>
          </a:xfrm>
          <a:prstGeom prst="rect">
            <a:avLst/>
          </a:prstGeom>
          <a:noFill/>
          <a:ln/>
        </p:spPr>
        <p:txBody>
          <a:bodyPr wrap="square" lIns="0" tIns="0" rIns="0" bIns="0" rtlCol="0" anchor="ctr"/>
          <a:lstStyle/>
          <a:p>
            <a:pPr indent="0" marL="0">
              <a:buNone/>
            </a:pPr>
            <a:r>
              <a:rPr lang="en-US" sz="4400" b="1" dirty="0">
                <a:solidFill>
                  <a:schemeClr val="accent6"/>
                </a:solidFill>
                <a:latin typeface="Cambria" pitchFamily="34" charset="0"/>
                <a:ea typeface="Cambria" pitchFamily="34" charset="-122"/>
                <a:cs typeface="Cambria" pitchFamily="34" charset="-120"/>
              </a:rPr>
              <a:t>12</a:t>
            </a:r>
            <a:endParaRPr lang="en-US" sz="4400" dirty="0"/>
          </a:p>
        </p:txBody>
      </p:sp>
      <p:sp>
        <p:nvSpPr>
          <p:cNvPr id="7" name="stat-label-0"/>
          <p:cNvSpPr txBox="1"/>
          <p:nvPr/>
        </p:nvSpPr>
        <p:spPr>
          <a:xfrm>
            <a:off x="548640" y="5623560"/>
            <a:ext cx="2194560" cy="320040"/>
          </a:xfrm>
          <a:prstGeom prst="rect">
            <a:avLst/>
          </a:prstGeom>
          <a:noFill/>
          <a:ln/>
        </p:spPr>
        <p:txBody>
          <a:bodyPr wrap="square" lIns="0" tIns="0" rIns="0" bIns="0" rtlCol="0" anchor="ctr"/>
          <a:lstStyle/>
          <a:p>
            <a:pPr indent="0" marL="0">
              <a:buNone/>
            </a:pPr>
            <a:r>
              <a:rPr lang="en-US" sz="1300" dirty="0">
                <a:solidFill>
                  <a:schemeClr val="accent5"/>
                </a:solidFill>
              </a:rPr>
              <a:t>chapters</a:t>
            </a:r>
            <a:endParaRPr lang="en-US" sz="1300" dirty="0"/>
          </a:p>
        </p:txBody>
      </p:sp>
      <p:sp>
        <p:nvSpPr>
          <p:cNvPr id="8" name="stat-1"/>
          <p:cNvSpPr txBox="1"/>
          <p:nvPr/>
        </p:nvSpPr>
        <p:spPr>
          <a:xfrm>
            <a:off x="2926080" y="4892040"/>
            <a:ext cx="2194560" cy="731520"/>
          </a:xfrm>
          <a:prstGeom prst="rect">
            <a:avLst/>
          </a:prstGeom>
          <a:noFill/>
          <a:ln/>
        </p:spPr>
        <p:txBody>
          <a:bodyPr wrap="square" lIns="0" tIns="0" rIns="0" bIns="0" rtlCol="0" anchor="ctr"/>
          <a:lstStyle/>
          <a:p>
            <a:pPr indent="0" marL="0">
              <a:buNone/>
            </a:pPr>
            <a:r>
              <a:rPr lang="en-US" sz="4400" b="1" dirty="0">
                <a:solidFill>
                  <a:schemeClr val="accent6"/>
                </a:solidFill>
                <a:latin typeface="Cambria" pitchFamily="34" charset="0"/>
                <a:ea typeface="Cambria" pitchFamily="34" charset="-122"/>
                <a:cs typeface="Cambria" pitchFamily="34" charset="-120"/>
              </a:rPr>
              <a:t>4</a:t>
            </a:r>
            <a:endParaRPr lang="en-US" sz="4400" dirty="0"/>
          </a:p>
        </p:txBody>
      </p:sp>
      <p:sp>
        <p:nvSpPr>
          <p:cNvPr id="9" name="stat-label-1"/>
          <p:cNvSpPr txBox="1"/>
          <p:nvPr/>
        </p:nvSpPr>
        <p:spPr>
          <a:xfrm>
            <a:off x="2926080" y="5623560"/>
            <a:ext cx="2194560" cy="320040"/>
          </a:xfrm>
          <a:prstGeom prst="rect">
            <a:avLst/>
          </a:prstGeom>
          <a:noFill/>
          <a:ln/>
        </p:spPr>
        <p:txBody>
          <a:bodyPr wrap="square" lIns="0" tIns="0" rIns="0" bIns="0" rtlCol="0" anchor="ctr"/>
          <a:lstStyle/>
          <a:p>
            <a:pPr indent="0" marL="0">
              <a:buNone/>
            </a:pPr>
            <a:r>
              <a:rPr lang="en-US" sz="1300" dirty="0">
                <a:solidFill>
                  <a:schemeClr val="accent5"/>
                </a:solidFill>
              </a:rPr>
              <a:t>Bible Companion</a:t>
            </a:r>
            <a:endParaRPr lang="en-US" sz="1300" dirty="0"/>
          </a:p>
        </p:txBody>
      </p:sp>
      <p:sp>
        <p:nvSpPr>
          <p:cNvPr id="10" name="stat-2"/>
          <p:cNvSpPr txBox="1"/>
          <p:nvPr/>
        </p:nvSpPr>
        <p:spPr>
          <a:xfrm>
            <a:off x="5303520" y="4892040"/>
            <a:ext cx="2194560" cy="731520"/>
          </a:xfrm>
          <a:prstGeom prst="rect">
            <a:avLst/>
          </a:prstGeom>
          <a:noFill/>
          <a:ln/>
        </p:spPr>
        <p:txBody>
          <a:bodyPr wrap="square" lIns="0" tIns="0" rIns="0" bIns="0" rtlCol="0" anchor="ctr"/>
          <a:lstStyle/>
          <a:p>
            <a:pPr indent="0" marL="0">
              <a:buNone/>
            </a:pPr>
            <a:r>
              <a:rPr lang="en-US" sz="4400" b="1" dirty="0">
                <a:solidFill>
                  <a:schemeClr val="accent6"/>
                </a:solidFill>
                <a:latin typeface="Cambria" pitchFamily="34" charset="0"/>
                <a:ea typeface="Cambria" pitchFamily="34" charset="-122"/>
                <a:cs typeface="Cambria" pitchFamily="34" charset="-120"/>
              </a:rPr>
              <a:t>8</a:t>
            </a:r>
            <a:endParaRPr lang="en-US" sz="4400" dirty="0"/>
          </a:p>
        </p:txBody>
      </p:sp>
      <p:sp>
        <p:nvSpPr>
          <p:cNvPr id="11" name="stat-label-2"/>
          <p:cNvSpPr txBox="1"/>
          <p:nvPr/>
        </p:nvSpPr>
        <p:spPr>
          <a:xfrm>
            <a:off x="5303520" y="5623560"/>
            <a:ext cx="2194560" cy="320040"/>
          </a:xfrm>
          <a:prstGeom prst="rect">
            <a:avLst/>
          </a:prstGeom>
          <a:noFill/>
          <a:ln/>
        </p:spPr>
        <p:txBody>
          <a:bodyPr wrap="square" lIns="0" tIns="0" rIns="0" bIns="0" rtlCol="0" anchor="ctr"/>
          <a:lstStyle/>
          <a:p>
            <a:pPr indent="0" marL="0">
              <a:buNone/>
            </a:pPr>
            <a:r>
              <a:rPr lang="en-US" sz="1300" dirty="0">
                <a:solidFill>
                  <a:schemeClr val="accent5"/>
                </a:solidFill>
              </a:rPr>
              <a:t>Daily Chapter Bible</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ABOUT THIS REVIEW</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About This Daily Review</a:t>
            </a:r>
            <a:endParaRPr lang="en-US" sz="3200" dirty="0"/>
          </a:p>
        </p:txBody>
      </p:sp>
      <p:sp>
        <p:nvSpPr>
          <p:cNvPr id="4" name="about-card"/>
          <p:cNvSpPr/>
          <p:nvPr/>
        </p:nvSpPr>
        <p:spPr>
          <a:xfrm>
            <a:off x="548640" y="1508760"/>
            <a:ext cx="7848295" cy="4617720"/>
          </a:xfrm>
          <a:prstGeom prst="roundRect">
            <a:avLst>
              <a:gd name="adj" fmla="val 1980"/>
            </a:avLst>
          </a:prstGeom>
          <a:solidFill>
            <a:schemeClr val="bg2"/>
          </a:solidFill>
          <a:ln/>
        </p:spPr>
      </p:sp>
      <p:sp>
        <p:nvSpPr>
          <p:cNvPr id="5" name="icon-bg-info"/>
          <p:cNvSpPr/>
          <p:nvPr/>
        </p:nvSpPr>
        <p:spPr>
          <a:xfrm>
            <a:off x="822960" y="1737360"/>
            <a:ext cx="438912" cy="438912"/>
          </a:xfrm>
          <a:prstGeom prst="ellipse">
            <a:avLst/>
          </a:prstGeom>
          <a:solidFill>
            <a:schemeClr val="accent1"/>
          </a:solidFill>
          <a:ln/>
        </p:spPr>
      </p:sp>
      <p:pic>
        <p:nvPicPr>
          <p:cNvPr id="6" name="icon-info" descr="info">    </p:cNvPr>
          <p:cNvPicPr>
            <a:picLocks noChangeAspect="1"/>
          </p:cNvPicPr>
          <p:nvPr/>
        </p:nvPicPr>
        <p:blipFill>
          <a:blip r:embed="rId1"/>
          <a:stretch>
            <a:fillRect/>
          </a:stretch>
        </p:blipFill>
        <p:spPr>
          <a:xfrm>
            <a:off x="921715" y="1836115"/>
            <a:ext cx="241402" cy="241402"/>
          </a:xfrm>
          <a:prstGeom prst="rect">
            <a:avLst/>
          </a:prstGeom>
        </p:spPr>
      </p:pic>
      <p:pic>
        <p:nvPicPr>
          <p:cNvPr id="7" name="about-logo-0" descr="Bible Companion logo">    </p:cNvPr>
          <p:cNvPicPr>
            <a:picLocks noChangeAspect="1"/>
          </p:cNvPicPr>
          <p:nvPr/>
        </p:nvPicPr>
        <p:blipFill>
          <a:blip r:embed="rId2"/>
          <a:stretch>
            <a:fillRect/>
          </a:stretch>
        </p:blipFill>
        <p:spPr>
          <a:xfrm>
            <a:off x="8671255" y="1783080"/>
            <a:ext cx="1371600" cy="2057400"/>
          </a:xfrm>
          <a:prstGeom prst="rect">
            <a:avLst/>
          </a:prstGeom>
        </p:spPr>
      </p:pic>
      <p:pic>
        <p:nvPicPr>
          <p:cNvPr id="8" name="about-logo-1" descr="The Daily Chapter Bible logo">    </p:cNvPr>
          <p:cNvPicPr>
            <a:picLocks noChangeAspect="1"/>
          </p:cNvPicPr>
          <p:nvPr/>
        </p:nvPicPr>
        <p:blipFill>
          <a:blip r:embed="rId3"/>
          <a:stretch>
            <a:fillRect/>
          </a:stretch>
        </p:blipFill>
        <p:spPr>
          <a:xfrm>
            <a:off x="10180015" y="1783080"/>
            <a:ext cx="1371600" cy="2057400"/>
          </a:xfrm>
          <a:prstGeom prst="rect">
            <a:avLst/>
          </a:prstGeom>
        </p:spPr>
      </p:pic>
      <p:sp>
        <p:nvSpPr>
          <p:cNvPr id="9" name="about-logo-caption"/>
          <p:cNvSpPr txBox="1"/>
          <p:nvPr/>
        </p:nvSpPr>
        <p:spPr>
          <a:xfrm>
            <a:off x="8671255" y="4023360"/>
            <a:ext cx="2880360" cy="731520"/>
          </a:xfrm>
          <a:prstGeom prst="rect">
            <a:avLst/>
          </a:prstGeom>
          <a:noFill/>
          <a:ln/>
        </p:spPr>
        <p:txBody>
          <a:bodyPr wrap="square" lIns="0" tIns="0" rIns="0" bIns="0" rtlCol="0" anchor="t"/>
          <a:lstStyle/>
          <a:p>
            <a:pPr indent="0" marL="0">
              <a:buNone/>
            </a:pPr>
            <a:r>
              <a:rPr lang="en-US" sz="1300" i="1" dirty="0">
                <a:solidFill>
                  <a:schemeClr val="accent4"/>
                </a:solidFill>
              </a:rPr>
              <a:t>Bible Companion (BC) and Daily Chapter Bible (DCB), from Memorize-the-Bible.com</a:t>
            </a:r>
            <a:endParaRPr lang="en-US" sz="1300" dirty="0"/>
          </a:p>
        </p:txBody>
      </p:sp>
      <p:sp>
        <p:nvSpPr>
          <p:cNvPr id="10" name="about-text"/>
          <p:cNvSpPr txBox="1"/>
          <p:nvPr/>
        </p:nvSpPr>
        <p:spPr>
          <a:xfrm>
            <a:off x="1463040" y="1737360"/>
            <a:ext cx="6659575" cy="4206240"/>
          </a:xfrm>
          <a:prstGeom prst="rect">
            <a:avLst/>
          </a:prstGeom>
          <a:noFill/>
          <a:ln/>
        </p:spPr>
        <p:txBody>
          <a:bodyPr wrap="square" lIns="0" tIns="0" rIns="0" bIns="0" rtlCol="0" anchor="t"/>
          <a:lstStyle/>
          <a:p>
            <a:pPr indent="0" marL="0">
              <a:spcAft>
                <a:spcPts val="1200"/>
              </a:spcAft>
              <a:buNone/>
            </a:pPr>
            <a:r>
              <a:rPr lang="en-US" sz="1400" b="1" dirty="0">
                <a:solidFill>
                  <a:schemeClr val="accent1"/>
                </a:solidFill>
              </a:rPr>
              <a:t>About this daily review. </a:t>
            </a:r>
            <a:pPr indent="0" marL="0">
              <a:spcAft>
                <a:spcPts val="1200"/>
              </a:spcAft>
              <a:buNone/>
            </a:pPr>
            <a:r>
              <a:rPr lang="en-US" sz="1400" dirty="0">
                <a:solidFill>
                  <a:schemeClr val="tx1"/>
                </a:solidFill>
              </a:rPr>
              <a:t>This daily study review was prepared by Grok Bot, an AI study assistant, under the direction of Dean Brown, founder of Memorize-the-Bible.com, a website currently under construction. It draws on Grok Bot's own research done under Dean's direction, on materials Dean has developed over several years of prior study, and on ongoing research as the website is prepared for its formal launch. This PowerPoint version was then built from Grok Bot's review by Claude, an AI assistant made by Anthropic, also working under Dean's direction.</a:t>
            </a:r>
            <a:endParaRPr lang="en-US" sz="1400" dirty="0"/>
          </a:p>
          <a:p>
            <a:pPr indent="0" marL="0">
              <a:spcAft>
                <a:spcPts val="1200"/>
              </a:spcAft>
              <a:buNone/>
            </a:pPr>
            <a:r>
              <a:rPr lang="en-US" sz="1400" dirty="0">
                <a:solidFill>
                  <a:schemeClr val="tx1"/>
                </a:solidFill>
              </a:rPr>
              <a:t>Each review covers the day's chapters from two reading plans, Bible Companion (BC) and Daily Chapter Bible (DCB). The chapter summaries in Section 1 come from prototype "medium-length" summaries. Dean plans to develop shorter and longer versions of these summaries in the near future. Because these prototypes are tied to other related projects Dean is working on, they sometimes use abbreviations, labels, or cross-references (for example, "BC OT1," "DCB 3 of 8," "Dean 30," or "Dean 480") that may not yet make sense to all readers. These will be explained, removed, or revised as the project develops.</a:t>
            </a:r>
            <a:endParaRPr lang="en-US" sz="1400" dirty="0"/>
          </a:p>
          <a:p>
            <a:pPr indent="0" marL="0">
              <a:spcAft>
                <a:spcPts val="1200"/>
              </a:spcAft>
              <a:buNone/>
            </a:pPr>
            <a:r>
              <a:rPr lang="en-US" sz="1400" dirty="0">
                <a:solidFill>
                  <a:schemeClr val="tx1"/>
                </a:solidFill>
              </a:rPr>
              <a:t>You may freely download, modify, and use this review as you see fit, but you must not sell it in any form, and you must keep this note in full at the beginning of any copy you share.</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CONTENTS  ·  4 BC + 8 DCB  ·  CLICK ANY CHAPTER TO JUMP TO IT</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Today's Chapters at a Glance</a:t>
            </a:r>
            <a:endParaRPr lang="en-US" sz="3200" dirty="0"/>
          </a:p>
        </p:txBody>
      </p:sp>
      <p:sp>
        <p:nvSpPr>
          <p:cNvPr id="4" name="band-bc"/>
          <p:cNvSpPr txBox="1"/>
          <p:nvPr/>
        </p:nvSpPr>
        <p:spPr>
          <a:xfrm>
            <a:off x="548640" y="1444752"/>
            <a:ext cx="5486400" cy="256032"/>
          </a:xfrm>
          <a:prstGeom prst="rect">
            <a:avLst/>
          </a:prstGeom>
          <a:noFill/>
          <a:ln/>
        </p:spPr>
        <p:txBody>
          <a:bodyPr wrap="square" lIns="0" tIns="0" rIns="0" bIns="0" rtlCol="0" anchor="ctr"/>
          <a:lstStyle/>
          <a:p>
            <a:pPr indent="0" marL="0">
              <a:buNone/>
            </a:pPr>
            <a:r>
              <a:rPr lang="en-US" sz="1200" b="1" spc="100" kern="0" dirty="0">
                <a:solidFill>
                  <a:schemeClr val="accent2"/>
                </a:solidFill>
              </a:rPr>
              <a:t>BIBLE COMPANION (BC)</a:t>
            </a:r>
            <a:pPr indent="0" marL="0">
              <a:buNone/>
            </a:pPr>
            <a:r>
              <a:rPr lang="en-US" sz="1200" spc="100" kern="0" dirty="0">
                <a:solidFill>
                  <a:schemeClr val="accent4"/>
                </a:solidFill>
              </a:rPr>
              <a:t>   4 chapters</a:t>
            </a:r>
            <a:endParaRPr lang="en-US" sz="1200" dirty="0"/>
          </a:p>
        </p:txBody>
      </p:sp>
      <p:sp>
        <p:nvSpPr>
          <p:cNvPr id="5" name="card-bc-0"/>
          <p:cNvSpPr/>
          <p:nvPr/>
        </p:nvSpPr>
        <p:spPr>
          <a:xfrm>
            <a:off x="548640" y="1737360"/>
            <a:ext cx="2650160" cy="1207008"/>
          </a:xfrm>
          <a:prstGeom prst="roundRect">
            <a:avLst>
              <a:gd name="adj" fmla="val 7576"/>
            </a:avLst>
          </a:prstGeom>
          <a:solidFill>
            <a:schemeClr val="bg2"/>
          </a:solidFill>
          <a:ln/>
        </p:spPr>
      </p:sp>
      <p:sp>
        <p:nvSpPr>
          <p:cNvPr id="6" name="pill-bc-0"/>
          <p:cNvSpPr/>
          <p:nvPr/>
        </p:nvSpPr>
        <p:spPr>
          <a:xfrm>
            <a:off x="731520" y="1865376"/>
            <a:ext cx="1024128" cy="256032"/>
          </a:xfrm>
          <a:prstGeom prst="roundRect">
            <a:avLst>
              <a:gd name="adj" fmla="val 50000"/>
            </a:avLst>
          </a:prstGeom>
          <a:solidFill>
            <a:schemeClr val="accent2"/>
          </a:solidFill>
          <a:ln/>
        </p:spPr>
      </p:sp>
      <p:sp>
        <p:nvSpPr>
          <p:cNvPr id="7" name="tag-bc-0"/>
          <p:cNvSpPr txBox="1"/>
          <p:nvPr/>
        </p:nvSpPr>
        <p:spPr>
          <a:xfrm>
            <a:off x="731520" y="186537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BC OT1</a:t>
            </a:r>
            <a:endParaRPr lang="en-US" sz="1050" dirty="0"/>
          </a:p>
        </p:txBody>
      </p:sp>
      <p:sp>
        <p:nvSpPr>
          <p:cNvPr id="8" name="ref-bc-0"/>
          <p:cNvSpPr txBox="1"/>
          <p:nvPr/>
        </p:nvSpPr>
        <p:spPr>
          <a:xfrm>
            <a:off x="731520" y="219456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27" action="ppaction://hlinksldjump" tooltip="Go to 2 Chronicles 31 (slide 5)">
                  <a:extLst>
                    <a:ext uri="{A12FA001-AC4F-418D-AE19-62706E023703}">
                      <ahyp:hlinkClr xmlns:ahyp="http://schemas.microsoft.com/office/drawing/2018/hyperlinkcolor" val="tx"/>
                    </a:ext>
                  </a:extLst>
                </a:hlinkClick>
              </a:rPr>
              <a:t>2 Chronicles 31</a:t>
            </a:r>
            <a:endParaRPr lang="en-US" sz="1800" dirty="0"/>
          </a:p>
        </p:txBody>
      </p:sp>
      <p:sp>
        <p:nvSpPr>
          <p:cNvPr id="9" name="date-bc-0"/>
          <p:cNvSpPr txBox="1"/>
          <p:nvPr/>
        </p:nvSpPr>
        <p:spPr>
          <a:xfrm>
            <a:off x="1847088" y="186537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c. 715 BC</a:t>
            </a:r>
            <a:endParaRPr lang="en-US" sz="1100" dirty="0"/>
          </a:p>
        </p:txBody>
      </p:sp>
      <p:sp>
        <p:nvSpPr>
          <p:cNvPr id="10" name="title-bc-0"/>
          <p:cNvSpPr txBox="1"/>
          <p:nvPr/>
        </p:nvSpPr>
        <p:spPr>
          <a:xfrm>
            <a:off x="731520" y="2542032"/>
            <a:ext cx="2284400" cy="310896"/>
          </a:xfrm>
          <a:prstGeom prst="rect">
            <a:avLst/>
          </a:prstGeom>
          <a:noFill/>
          <a:ln/>
        </p:spPr>
        <p:txBody>
          <a:bodyPr wrap="square" lIns="0" tIns="0" rIns="0" bIns="0" rtlCol="0" anchor="t"/>
          <a:lstStyle/>
          <a:p>
            <a:pPr indent="0" marL="0">
              <a:buNone/>
            </a:pPr>
            <a:r>
              <a:rPr lang="en-US" sz="1300" dirty="0">
                <a:solidFill>
                  <a:schemeClr val="tx1"/>
                </a:solidFill>
              </a:rPr>
              <a:t>Hezekiah More Reforms</a:t>
            </a:r>
            <a:endParaRPr lang="en-US" sz="1300" dirty="0"/>
          </a:p>
        </p:txBody>
      </p:sp>
      <p:sp>
        <p:nvSpPr>
          <p:cNvPr id="11" name="link-bc-0">
            <a:hlinkClick r:id="rId27" tooltip="Go to 2 Chronicles 31 (slide 5)" action="ppaction://hlinksldjump"/>
          </p:cNvPr>
          <p:cNvSpPr txBox="1"/>
          <p:nvPr/>
        </p:nvSpPr>
        <p:spPr>
          <a:xfrm>
            <a:off x="548640" y="1737360"/>
            <a:ext cx="2650160" cy="1207008"/>
          </a:xfrm>
          <a:prstGeom prst="rect">
            <a:avLst/>
          </a:prstGeom>
          <a:noFill/>
          <a:ln/>
        </p:spPr>
        <p:txBody>
          <a:bodyPr wrap="square" lIns="0" tIns="0" rIns="0" bIns="0" rtlCol="0" anchor="ctr"/>
          <a:lstStyle/>
          <a:p>
            <a:pPr indent="0" marL="0">
              <a:buNone/>
            </a:pPr>
            <a:endParaRPr lang="en-US" dirty="0"/>
          </a:p>
        </p:txBody>
      </p:sp>
      <p:sp>
        <p:nvSpPr>
          <p:cNvPr id="12" name="card-bc-1"/>
          <p:cNvSpPr/>
          <p:nvPr/>
        </p:nvSpPr>
        <p:spPr>
          <a:xfrm>
            <a:off x="3363392" y="1737360"/>
            <a:ext cx="2650160" cy="1207008"/>
          </a:xfrm>
          <a:prstGeom prst="roundRect">
            <a:avLst>
              <a:gd name="adj" fmla="val 7576"/>
            </a:avLst>
          </a:prstGeom>
          <a:solidFill>
            <a:schemeClr val="bg2"/>
          </a:solidFill>
          <a:ln/>
        </p:spPr>
      </p:sp>
      <p:sp>
        <p:nvSpPr>
          <p:cNvPr id="13" name="pill-bc-1"/>
          <p:cNvSpPr/>
          <p:nvPr/>
        </p:nvSpPr>
        <p:spPr>
          <a:xfrm>
            <a:off x="3546272" y="1865376"/>
            <a:ext cx="1024128" cy="256032"/>
          </a:xfrm>
          <a:prstGeom prst="roundRect">
            <a:avLst>
              <a:gd name="adj" fmla="val 50000"/>
            </a:avLst>
          </a:prstGeom>
          <a:solidFill>
            <a:schemeClr val="accent2"/>
          </a:solidFill>
          <a:ln/>
        </p:spPr>
      </p:sp>
      <p:sp>
        <p:nvSpPr>
          <p:cNvPr id="14" name="tag-bc-1"/>
          <p:cNvSpPr txBox="1"/>
          <p:nvPr/>
        </p:nvSpPr>
        <p:spPr>
          <a:xfrm>
            <a:off x="3546272" y="186537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BC OT2</a:t>
            </a:r>
            <a:endParaRPr lang="en-US" sz="1050" dirty="0"/>
          </a:p>
        </p:txBody>
      </p:sp>
      <p:sp>
        <p:nvSpPr>
          <p:cNvPr id="15" name="ref-bc-1"/>
          <p:cNvSpPr txBox="1"/>
          <p:nvPr/>
        </p:nvSpPr>
        <p:spPr>
          <a:xfrm>
            <a:off x="3546272" y="219456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28" action="ppaction://hlinksldjump" tooltip="Go to Daniel 11 (slide 7)">
                  <a:extLst>
                    <a:ext uri="{A12FA001-AC4F-418D-AE19-62706E023703}">
                      <ahyp:hlinkClr xmlns:ahyp="http://schemas.microsoft.com/office/drawing/2018/hyperlinkcolor" val="tx"/>
                    </a:ext>
                  </a:extLst>
                </a:hlinkClick>
              </a:rPr>
              <a:t>Daniel 11</a:t>
            </a:r>
            <a:endParaRPr lang="en-US" sz="1800" dirty="0"/>
          </a:p>
        </p:txBody>
      </p:sp>
      <p:sp>
        <p:nvSpPr>
          <p:cNvPr id="16" name="date-bc-1"/>
          <p:cNvSpPr txBox="1"/>
          <p:nvPr/>
        </p:nvSpPr>
        <p:spPr>
          <a:xfrm>
            <a:off x="4661840" y="186537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c. 536 BC</a:t>
            </a:r>
            <a:endParaRPr lang="en-US" sz="1100" dirty="0"/>
          </a:p>
        </p:txBody>
      </p:sp>
      <p:sp>
        <p:nvSpPr>
          <p:cNvPr id="17" name="title-bc-1"/>
          <p:cNvSpPr txBox="1"/>
          <p:nvPr/>
        </p:nvSpPr>
        <p:spPr>
          <a:xfrm>
            <a:off x="3546272" y="2542032"/>
            <a:ext cx="2284400" cy="310896"/>
          </a:xfrm>
          <a:prstGeom prst="rect">
            <a:avLst/>
          </a:prstGeom>
          <a:noFill/>
          <a:ln/>
        </p:spPr>
        <p:txBody>
          <a:bodyPr wrap="square" lIns="0" tIns="0" rIns="0" bIns="0" rtlCol="0" anchor="t"/>
          <a:lstStyle/>
          <a:p>
            <a:pPr indent="0" marL="0">
              <a:buNone/>
            </a:pPr>
            <a:r>
              <a:rPr lang="en-US" sz="1300" dirty="0">
                <a:solidFill>
                  <a:schemeClr val="tx1"/>
                </a:solidFill>
              </a:rPr>
              <a:t>Kings of North &amp; South</a:t>
            </a:r>
            <a:endParaRPr lang="en-US" sz="1300" dirty="0"/>
          </a:p>
        </p:txBody>
      </p:sp>
      <p:sp>
        <p:nvSpPr>
          <p:cNvPr id="18" name="link-bc-1">
            <a:hlinkClick r:id="rId28" tooltip="Go to Daniel 11 (slide 7)" action="ppaction://hlinksldjump"/>
          </p:cNvPr>
          <p:cNvSpPr txBox="1"/>
          <p:nvPr/>
        </p:nvSpPr>
        <p:spPr>
          <a:xfrm>
            <a:off x="3363392" y="1737360"/>
            <a:ext cx="2650160" cy="1207008"/>
          </a:xfrm>
          <a:prstGeom prst="rect">
            <a:avLst/>
          </a:prstGeom>
          <a:noFill/>
          <a:ln/>
        </p:spPr>
        <p:txBody>
          <a:bodyPr wrap="square" lIns="0" tIns="0" rIns="0" bIns="0" rtlCol="0" anchor="ctr"/>
          <a:lstStyle/>
          <a:p>
            <a:pPr indent="0" marL="0">
              <a:buNone/>
            </a:pPr>
            <a:endParaRPr lang="en-US" dirty="0"/>
          </a:p>
        </p:txBody>
      </p:sp>
      <p:sp>
        <p:nvSpPr>
          <p:cNvPr id="19" name="card-bc-2"/>
          <p:cNvSpPr/>
          <p:nvPr/>
        </p:nvSpPr>
        <p:spPr>
          <a:xfrm>
            <a:off x="6178144" y="1737360"/>
            <a:ext cx="2650160" cy="1207008"/>
          </a:xfrm>
          <a:prstGeom prst="roundRect">
            <a:avLst>
              <a:gd name="adj" fmla="val 7576"/>
            </a:avLst>
          </a:prstGeom>
          <a:solidFill>
            <a:schemeClr val="bg2"/>
          </a:solidFill>
          <a:ln/>
        </p:spPr>
      </p:sp>
      <p:sp>
        <p:nvSpPr>
          <p:cNvPr id="20" name="pill-bc-2"/>
          <p:cNvSpPr/>
          <p:nvPr/>
        </p:nvSpPr>
        <p:spPr>
          <a:xfrm>
            <a:off x="6361024" y="1865376"/>
            <a:ext cx="1024128" cy="256032"/>
          </a:xfrm>
          <a:prstGeom prst="roundRect">
            <a:avLst>
              <a:gd name="adj" fmla="val 50000"/>
            </a:avLst>
          </a:prstGeom>
          <a:solidFill>
            <a:schemeClr val="accent2"/>
          </a:solidFill>
          <a:ln/>
        </p:spPr>
      </p:sp>
      <p:sp>
        <p:nvSpPr>
          <p:cNvPr id="21" name="tag-bc-2"/>
          <p:cNvSpPr txBox="1"/>
          <p:nvPr/>
        </p:nvSpPr>
        <p:spPr>
          <a:xfrm>
            <a:off x="6361024" y="186537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BC NT</a:t>
            </a:r>
            <a:endParaRPr lang="en-US" sz="1050" dirty="0"/>
          </a:p>
        </p:txBody>
      </p:sp>
      <p:sp>
        <p:nvSpPr>
          <p:cNvPr id="22" name="ref-bc-2"/>
          <p:cNvSpPr txBox="1"/>
          <p:nvPr/>
        </p:nvSpPr>
        <p:spPr>
          <a:xfrm>
            <a:off x="6361024" y="219456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29" action="ppaction://hlinksldjump" tooltip="Go to Acts 11 (slide 9)">
                  <a:extLst>
                    <a:ext uri="{A12FA001-AC4F-418D-AE19-62706E023703}">
                      <ahyp:hlinkClr xmlns:ahyp="http://schemas.microsoft.com/office/drawing/2018/hyperlinkcolor" val="tx"/>
                    </a:ext>
                  </a:extLst>
                </a:hlinkClick>
              </a:rPr>
              <a:t>Acts 11</a:t>
            </a:r>
            <a:endParaRPr lang="en-US" sz="1800" dirty="0"/>
          </a:p>
        </p:txBody>
      </p:sp>
      <p:sp>
        <p:nvSpPr>
          <p:cNvPr id="23" name="date-bc-2"/>
          <p:cNvSpPr txBox="1"/>
          <p:nvPr/>
        </p:nvSpPr>
        <p:spPr>
          <a:xfrm>
            <a:off x="7476592" y="186537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c. AD 43–44</a:t>
            </a:r>
            <a:endParaRPr lang="en-US" sz="1100" dirty="0"/>
          </a:p>
        </p:txBody>
      </p:sp>
      <p:sp>
        <p:nvSpPr>
          <p:cNvPr id="24" name="title-bc-2"/>
          <p:cNvSpPr txBox="1"/>
          <p:nvPr/>
        </p:nvSpPr>
        <p:spPr>
          <a:xfrm>
            <a:off x="6361024" y="2542032"/>
            <a:ext cx="2284400" cy="310896"/>
          </a:xfrm>
          <a:prstGeom prst="rect">
            <a:avLst/>
          </a:prstGeom>
          <a:noFill/>
          <a:ln/>
        </p:spPr>
        <p:txBody>
          <a:bodyPr wrap="square" lIns="0" tIns="0" rIns="0" bIns="0" rtlCol="0" anchor="t"/>
          <a:lstStyle/>
          <a:p>
            <a:pPr indent="0" marL="0">
              <a:buNone/>
            </a:pPr>
            <a:r>
              <a:rPr lang="en-US" sz="1300" dirty="0">
                <a:solidFill>
                  <a:schemeClr val="tx1"/>
                </a:solidFill>
              </a:rPr>
              <a:t>Report; Antioch; Agabus</a:t>
            </a:r>
            <a:endParaRPr lang="en-US" sz="1300" dirty="0"/>
          </a:p>
        </p:txBody>
      </p:sp>
      <p:sp>
        <p:nvSpPr>
          <p:cNvPr id="25" name="link-bc-2">
            <a:hlinkClick r:id="rId29" tooltip="Go to Acts 11 (slide 9)" action="ppaction://hlinksldjump"/>
          </p:cNvPr>
          <p:cNvSpPr txBox="1"/>
          <p:nvPr/>
        </p:nvSpPr>
        <p:spPr>
          <a:xfrm>
            <a:off x="6178144" y="1737360"/>
            <a:ext cx="2650160" cy="1207008"/>
          </a:xfrm>
          <a:prstGeom prst="rect">
            <a:avLst/>
          </a:prstGeom>
          <a:noFill/>
          <a:ln/>
        </p:spPr>
        <p:txBody>
          <a:bodyPr wrap="square" lIns="0" tIns="0" rIns="0" bIns="0" rtlCol="0" anchor="ctr"/>
          <a:lstStyle/>
          <a:p>
            <a:pPr indent="0" marL="0">
              <a:buNone/>
            </a:pPr>
            <a:endParaRPr lang="en-US" dirty="0"/>
          </a:p>
        </p:txBody>
      </p:sp>
      <p:sp>
        <p:nvSpPr>
          <p:cNvPr id="26" name="card-bc-3"/>
          <p:cNvSpPr/>
          <p:nvPr/>
        </p:nvSpPr>
        <p:spPr>
          <a:xfrm>
            <a:off x="8992895" y="1737360"/>
            <a:ext cx="2650160" cy="1207008"/>
          </a:xfrm>
          <a:prstGeom prst="roundRect">
            <a:avLst>
              <a:gd name="adj" fmla="val 7576"/>
            </a:avLst>
          </a:prstGeom>
          <a:solidFill>
            <a:schemeClr val="bg2"/>
          </a:solidFill>
          <a:ln/>
        </p:spPr>
      </p:sp>
      <p:sp>
        <p:nvSpPr>
          <p:cNvPr id="27" name="pill-bc-3"/>
          <p:cNvSpPr/>
          <p:nvPr/>
        </p:nvSpPr>
        <p:spPr>
          <a:xfrm>
            <a:off x="9175775" y="1865376"/>
            <a:ext cx="1024128" cy="256032"/>
          </a:xfrm>
          <a:prstGeom prst="roundRect">
            <a:avLst>
              <a:gd name="adj" fmla="val 50000"/>
            </a:avLst>
          </a:prstGeom>
          <a:solidFill>
            <a:schemeClr val="accent2"/>
          </a:solidFill>
          <a:ln/>
        </p:spPr>
      </p:sp>
      <p:sp>
        <p:nvSpPr>
          <p:cNvPr id="28" name="tag-bc-3"/>
          <p:cNvSpPr txBox="1"/>
          <p:nvPr/>
        </p:nvSpPr>
        <p:spPr>
          <a:xfrm>
            <a:off x="9175775" y="186537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BC NT</a:t>
            </a:r>
            <a:endParaRPr lang="en-US" sz="1050" dirty="0"/>
          </a:p>
        </p:txBody>
      </p:sp>
      <p:sp>
        <p:nvSpPr>
          <p:cNvPr id="29" name="ref-bc-3"/>
          <p:cNvSpPr txBox="1"/>
          <p:nvPr/>
        </p:nvSpPr>
        <p:spPr>
          <a:xfrm>
            <a:off x="9175775" y="219456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30" action="ppaction://hlinksldjump" tooltip="Go to Acts 12 (slide 11)">
                  <a:extLst>
                    <a:ext uri="{A12FA001-AC4F-418D-AE19-62706E023703}">
                      <ahyp:hlinkClr xmlns:ahyp="http://schemas.microsoft.com/office/drawing/2018/hyperlinkcolor" val="tx"/>
                    </a:ext>
                  </a:extLst>
                </a:hlinkClick>
              </a:rPr>
              <a:t>Acts 12</a:t>
            </a:r>
            <a:endParaRPr lang="en-US" sz="1800" dirty="0"/>
          </a:p>
        </p:txBody>
      </p:sp>
      <p:sp>
        <p:nvSpPr>
          <p:cNvPr id="30" name="date-bc-3"/>
          <p:cNvSpPr txBox="1"/>
          <p:nvPr/>
        </p:nvSpPr>
        <p:spPr>
          <a:xfrm>
            <a:off x="10291343" y="186537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AD 44</a:t>
            </a:r>
            <a:endParaRPr lang="en-US" sz="1100" dirty="0"/>
          </a:p>
        </p:txBody>
      </p:sp>
      <p:sp>
        <p:nvSpPr>
          <p:cNvPr id="31" name="title-bc-3"/>
          <p:cNvSpPr txBox="1"/>
          <p:nvPr/>
        </p:nvSpPr>
        <p:spPr>
          <a:xfrm>
            <a:off x="9175775" y="2542032"/>
            <a:ext cx="2284400" cy="310896"/>
          </a:xfrm>
          <a:prstGeom prst="rect">
            <a:avLst/>
          </a:prstGeom>
          <a:noFill/>
          <a:ln/>
        </p:spPr>
        <p:txBody>
          <a:bodyPr wrap="square" lIns="0" tIns="0" rIns="0" bIns="0" rtlCol="0" anchor="t"/>
          <a:lstStyle/>
          <a:p>
            <a:pPr indent="0" marL="0">
              <a:buNone/>
            </a:pPr>
            <a:r>
              <a:rPr lang="en-US" sz="1300" dirty="0">
                <a:solidFill>
                  <a:schemeClr val="tx1"/>
                </a:solidFill>
              </a:rPr>
              <a:t>James; Peter; Herod</a:t>
            </a:r>
            <a:endParaRPr lang="en-US" sz="1300" dirty="0"/>
          </a:p>
        </p:txBody>
      </p:sp>
      <p:sp>
        <p:nvSpPr>
          <p:cNvPr id="32" name="link-bc-3">
            <a:hlinkClick r:id="rId30" tooltip="Go to Acts 12 (slide 11)" action="ppaction://hlinksldjump"/>
          </p:cNvPr>
          <p:cNvSpPr txBox="1"/>
          <p:nvPr/>
        </p:nvSpPr>
        <p:spPr>
          <a:xfrm>
            <a:off x="8992895" y="1737360"/>
            <a:ext cx="2650160" cy="1207008"/>
          </a:xfrm>
          <a:prstGeom prst="rect">
            <a:avLst/>
          </a:prstGeom>
          <a:noFill/>
          <a:ln/>
        </p:spPr>
        <p:txBody>
          <a:bodyPr wrap="square" lIns="0" tIns="0" rIns="0" bIns="0" rtlCol="0" anchor="ctr"/>
          <a:lstStyle/>
          <a:p>
            <a:pPr indent="0" marL="0">
              <a:buNone/>
            </a:pPr>
            <a:endParaRPr lang="en-US" dirty="0"/>
          </a:p>
        </p:txBody>
      </p:sp>
      <p:sp>
        <p:nvSpPr>
          <p:cNvPr id="33" name="band-dcb"/>
          <p:cNvSpPr txBox="1"/>
          <p:nvPr/>
        </p:nvSpPr>
        <p:spPr>
          <a:xfrm>
            <a:off x="548640" y="3090672"/>
            <a:ext cx="5486400" cy="256032"/>
          </a:xfrm>
          <a:prstGeom prst="rect">
            <a:avLst/>
          </a:prstGeom>
          <a:noFill/>
          <a:ln/>
        </p:spPr>
        <p:txBody>
          <a:bodyPr wrap="square" lIns="0" tIns="0" rIns="0" bIns="0" rtlCol="0" anchor="ctr"/>
          <a:lstStyle/>
          <a:p>
            <a:pPr indent="0" marL="0">
              <a:buNone/>
            </a:pPr>
            <a:r>
              <a:rPr lang="en-US" sz="1200" b="1" spc="100" kern="0" dirty="0">
                <a:solidFill>
                  <a:schemeClr val="accent3"/>
                </a:solidFill>
              </a:rPr>
              <a:t>DAILY CHAPTER BIBLE (DCB)</a:t>
            </a:r>
            <a:pPr indent="0" marL="0">
              <a:buNone/>
            </a:pPr>
            <a:r>
              <a:rPr lang="en-US" sz="1200" spc="100" kern="0" dirty="0">
                <a:solidFill>
                  <a:schemeClr val="accent4"/>
                </a:solidFill>
              </a:rPr>
              <a:t>   8 chapters</a:t>
            </a:r>
            <a:endParaRPr lang="en-US" sz="1200" dirty="0"/>
          </a:p>
        </p:txBody>
      </p:sp>
      <p:sp>
        <p:nvSpPr>
          <p:cNvPr id="34" name="card-dcb-0"/>
          <p:cNvSpPr/>
          <p:nvPr/>
        </p:nvSpPr>
        <p:spPr>
          <a:xfrm>
            <a:off x="548640" y="3383280"/>
            <a:ext cx="2650160" cy="1207008"/>
          </a:xfrm>
          <a:prstGeom prst="roundRect">
            <a:avLst>
              <a:gd name="adj" fmla="val 7576"/>
            </a:avLst>
          </a:prstGeom>
          <a:solidFill>
            <a:schemeClr val="bg2"/>
          </a:solidFill>
          <a:ln/>
        </p:spPr>
      </p:sp>
      <p:sp>
        <p:nvSpPr>
          <p:cNvPr id="35" name="pill-dcb-0"/>
          <p:cNvSpPr/>
          <p:nvPr/>
        </p:nvSpPr>
        <p:spPr>
          <a:xfrm>
            <a:off x="731520" y="3511296"/>
            <a:ext cx="1024128" cy="256032"/>
          </a:xfrm>
          <a:prstGeom prst="roundRect">
            <a:avLst>
              <a:gd name="adj" fmla="val 50000"/>
            </a:avLst>
          </a:prstGeom>
          <a:solidFill>
            <a:schemeClr val="accent3"/>
          </a:solidFill>
          <a:ln/>
        </p:spPr>
      </p:sp>
      <p:sp>
        <p:nvSpPr>
          <p:cNvPr id="36" name="tag-dcb-0"/>
          <p:cNvSpPr txBox="1"/>
          <p:nvPr/>
        </p:nvSpPr>
        <p:spPr>
          <a:xfrm>
            <a:off x="731520" y="351129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DCB 1 of 8</a:t>
            </a:r>
            <a:endParaRPr lang="en-US" sz="1050" dirty="0"/>
          </a:p>
        </p:txBody>
      </p:sp>
      <p:sp>
        <p:nvSpPr>
          <p:cNvPr id="37" name="ref-dcb-0"/>
          <p:cNvSpPr txBox="1"/>
          <p:nvPr/>
        </p:nvSpPr>
        <p:spPr>
          <a:xfrm>
            <a:off x="731520" y="384048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31" action="ppaction://hlinksldjump" tooltip="Go to Job 35 (slide 13)">
                  <a:extLst>
                    <a:ext uri="{A12FA001-AC4F-418D-AE19-62706E023703}">
                      <ahyp:hlinkClr xmlns:ahyp="http://schemas.microsoft.com/office/drawing/2018/hyperlinkcolor" val="tx"/>
                    </a:ext>
                  </a:extLst>
                </a:hlinkClick>
              </a:rPr>
              <a:t>Job 35</a:t>
            </a:r>
            <a:endParaRPr lang="en-US" sz="1800" dirty="0"/>
          </a:p>
        </p:txBody>
      </p:sp>
      <p:sp>
        <p:nvSpPr>
          <p:cNvPr id="38" name="date-dcb-0"/>
          <p:cNvSpPr txBox="1"/>
          <p:nvPr/>
        </p:nvSpPr>
        <p:spPr>
          <a:xfrm>
            <a:off x="1847088" y="351129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Undated</a:t>
            </a:r>
            <a:endParaRPr lang="en-US" sz="1100" dirty="0"/>
          </a:p>
        </p:txBody>
      </p:sp>
      <p:sp>
        <p:nvSpPr>
          <p:cNvPr id="39" name="title-dcb-0"/>
          <p:cNvSpPr txBox="1"/>
          <p:nvPr/>
        </p:nvSpPr>
        <p:spPr>
          <a:xfrm>
            <a:off x="731520" y="4187952"/>
            <a:ext cx="2284400" cy="310896"/>
          </a:xfrm>
          <a:prstGeom prst="rect">
            <a:avLst/>
          </a:prstGeom>
          <a:noFill/>
          <a:ln/>
        </p:spPr>
        <p:txBody>
          <a:bodyPr wrap="square" lIns="0" tIns="0" rIns="0" bIns="0" rtlCol="0" anchor="t"/>
          <a:lstStyle/>
          <a:p>
            <a:pPr indent="0" marL="0">
              <a:buNone/>
            </a:pPr>
            <a:r>
              <a:rPr lang="en-US" sz="1300" dirty="0">
                <a:solidFill>
                  <a:schemeClr val="tx1"/>
                </a:solidFill>
              </a:rPr>
              <a:t>Elihu: Wait for God</a:t>
            </a:r>
            <a:endParaRPr lang="en-US" sz="1300" dirty="0"/>
          </a:p>
        </p:txBody>
      </p:sp>
      <p:sp>
        <p:nvSpPr>
          <p:cNvPr id="40" name="link-dcb-0">
            <a:hlinkClick r:id="rId31" tooltip="Go to Job 35 (slide 13)" action="ppaction://hlinksldjump"/>
          </p:cNvPr>
          <p:cNvSpPr txBox="1"/>
          <p:nvPr/>
        </p:nvSpPr>
        <p:spPr>
          <a:xfrm>
            <a:off x="548640" y="3383280"/>
            <a:ext cx="2650160" cy="1207008"/>
          </a:xfrm>
          <a:prstGeom prst="rect">
            <a:avLst/>
          </a:prstGeom>
          <a:noFill/>
          <a:ln/>
        </p:spPr>
        <p:txBody>
          <a:bodyPr wrap="square" lIns="0" tIns="0" rIns="0" bIns="0" rtlCol="0" anchor="ctr"/>
          <a:lstStyle/>
          <a:p>
            <a:pPr indent="0" marL="0">
              <a:buNone/>
            </a:pPr>
            <a:endParaRPr lang="en-US" dirty="0"/>
          </a:p>
        </p:txBody>
      </p:sp>
      <p:sp>
        <p:nvSpPr>
          <p:cNvPr id="41" name="card-dcb-1"/>
          <p:cNvSpPr/>
          <p:nvPr/>
        </p:nvSpPr>
        <p:spPr>
          <a:xfrm>
            <a:off x="3363392" y="3383280"/>
            <a:ext cx="2650160" cy="1207008"/>
          </a:xfrm>
          <a:prstGeom prst="roundRect">
            <a:avLst>
              <a:gd name="adj" fmla="val 7576"/>
            </a:avLst>
          </a:prstGeom>
          <a:solidFill>
            <a:schemeClr val="bg2"/>
          </a:solidFill>
          <a:ln/>
        </p:spPr>
      </p:sp>
      <p:sp>
        <p:nvSpPr>
          <p:cNvPr id="42" name="pill-dcb-1"/>
          <p:cNvSpPr/>
          <p:nvPr/>
        </p:nvSpPr>
        <p:spPr>
          <a:xfrm>
            <a:off x="3546272" y="3511296"/>
            <a:ext cx="1024128" cy="256032"/>
          </a:xfrm>
          <a:prstGeom prst="roundRect">
            <a:avLst>
              <a:gd name="adj" fmla="val 50000"/>
            </a:avLst>
          </a:prstGeom>
          <a:solidFill>
            <a:schemeClr val="accent3"/>
          </a:solidFill>
          <a:ln/>
        </p:spPr>
      </p:sp>
      <p:sp>
        <p:nvSpPr>
          <p:cNvPr id="43" name="tag-dcb-1"/>
          <p:cNvSpPr txBox="1"/>
          <p:nvPr/>
        </p:nvSpPr>
        <p:spPr>
          <a:xfrm>
            <a:off x="3546272" y="351129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DCB 2 of 8</a:t>
            </a:r>
            <a:endParaRPr lang="en-US" sz="1050" dirty="0"/>
          </a:p>
        </p:txBody>
      </p:sp>
      <p:sp>
        <p:nvSpPr>
          <p:cNvPr id="44" name="ref-dcb-1"/>
          <p:cNvSpPr txBox="1"/>
          <p:nvPr/>
        </p:nvSpPr>
        <p:spPr>
          <a:xfrm>
            <a:off x="3546272" y="384048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32" action="ppaction://hlinksldjump" tooltip="Go to Daniel 8 (slide 15)">
                  <a:extLst>
                    <a:ext uri="{A12FA001-AC4F-418D-AE19-62706E023703}">
                      <ahyp:hlinkClr xmlns:ahyp="http://schemas.microsoft.com/office/drawing/2018/hyperlinkcolor" val="tx"/>
                    </a:ext>
                  </a:extLst>
                </a:hlinkClick>
              </a:rPr>
              <a:t>Daniel 8</a:t>
            </a:r>
            <a:endParaRPr lang="en-US" sz="1800" dirty="0"/>
          </a:p>
        </p:txBody>
      </p:sp>
      <p:sp>
        <p:nvSpPr>
          <p:cNvPr id="45" name="date-dcb-1"/>
          <p:cNvSpPr txBox="1"/>
          <p:nvPr/>
        </p:nvSpPr>
        <p:spPr>
          <a:xfrm>
            <a:off x="4661840" y="351129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c. 551–550 BC</a:t>
            </a:r>
            <a:endParaRPr lang="en-US" sz="1100" dirty="0"/>
          </a:p>
        </p:txBody>
      </p:sp>
      <p:sp>
        <p:nvSpPr>
          <p:cNvPr id="46" name="title-dcb-1"/>
          <p:cNvSpPr txBox="1"/>
          <p:nvPr/>
        </p:nvSpPr>
        <p:spPr>
          <a:xfrm>
            <a:off x="3546272" y="4187952"/>
            <a:ext cx="2284400" cy="310896"/>
          </a:xfrm>
          <a:prstGeom prst="rect">
            <a:avLst/>
          </a:prstGeom>
          <a:noFill/>
          <a:ln/>
        </p:spPr>
        <p:txBody>
          <a:bodyPr wrap="square" lIns="0" tIns="0" rIns="0" bIns="0" rtlCol="0" anchor="t"/>
          <a:lstStyle/>
          <a:p>
            <a:pPr indent="0" marL="0">
              <a:buNone/>
            </a:pPr>
            <a:r>
              <a:rPr lang="en-US" sz="1300" dirty="0">
                <a:solidFill>
                  <a:schemeClr val="tx1"/>
                </a:solidFill>
              </a:rPr>
              <a:t>Ram &amp; He-Goat</a:t>
            </a:r>
            <a:endParaRPr lang="en-US" sz="1300" dirty="0"/>
          </a:p>
        </p:txBody>
      </p:sp>
      <p:sp>
        <p:nvSpPr>
          <p:cNvPr id="47" name="link-dcb-1">
            <a:hlinkClick r:id="rId32" tooltip="Go to Daniel 8 (slide 15)" action="ppaction://hlinksldjump"/>
          </p:cNvPr>
          <p:cNvSpPr txBox="1"/>
          <p:nvPr/>
        </p:nvSpPr>
        <p:spPr>
          <a:xfrm>
            <a:off x="3363392" y="3383280"/>
            <a:ext cx="2650160" cy="1207008"/>
          </a:xfrm>
          <a:prstGeom prst="rect">
            <a:avLst/>
          </a:prstGeom>
          <a:noFill/>
          <a:ln/>
        </p:spPr>
        <p:txBody>
          <a:bodyPr wrap="square" lIns="0" tIns="0" rIns="0" bIns="0" rtlCol="0" anchor="ctr"/>
          <a:lstStyle/>
          <a:p>
            <a:pPr indent="0" marL="0">
              <a:buNone/>
            </a:pPr>
            <a:endParaRPr lang="en-US" dirty="0"/>
          </a:p>
        </p:txBody>
      </p:sp>
      <p:sp>
        <p:nvSpPr>
          <p:cNvPr id="48" name="card-dcb-2"/>
          <p:cNvSpPr/>
          <p:nvPr/>
        </p:nvSpPr>
        <p:spPr>
          <a:xfrm>
            <a:off x="6178144" y="3383280"/>
            <a:ext cx="2650160" cy="1207008"/>
          </a:xfrm>
          <a:prstGeom prst="roundRect">
            <a:avLst>
              <a:gd name="adj" fmla="val 7576"/>
            </a:avLst>
          </a:prstGeom>
          <a:solidFill>
            <a:schemeClr val="bg2"/>
          </a:solidFill>
          <a:ln/>
        </p:spPr>
      </p:sp>
      <p:sp>
        <p:nvSpPr>
          <p:cNvPr id="49" name="pill-dcb-2"/>
          <p:cNvSpPr/>
          <p:nvPr/>
        </p:nvSpPr>
        <p:spPr>
          <a:xfrm>
            <a:off x="6361024" y="3511296"/>
            <a:ext cx="1024128" cy="256032"/>
          </a:xfrm>
          <a:prstGeom prst="roundRect">
            <a:avLst>
              <a:gd name="adj" fmla="val 50000"/>
            </a:avLst>
          </a:prstGeom>
          <a:solidFill>
            <a:schemeClr val="accent3"/>
          </a:solidFill>
          <a:ln/>
        </p:spPr>
      </p:sp>
      <p:sp>
        <p:nvSpPr>
          <p:cNvPr id="50" name="tag-dcb-2"/>
          <p:cNvSpPr txBox="1"/>
          <p:nvPr/>
        </p:nvSpPr>
        <p:spPr>
          <a:xfrm>
            <a:off x="6361024" y="351129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DCB 3 of 8</a:t>
            </a:r>
            <a:endParaRPr lang="en-US" sz="1050" dirty="0"/>
          </a:p>
        </p:txBody>
      </p:sp>
      <p:sp>
        <p:nvSpPr>
          <p:cNvPr id="51" name="ref-dcb-2"/>
          <p:cNvSpPr txBox="1"/>
          <p:nvPr/>
        </p:nvSpPr>
        <p:spPr>
          <a:xfrm>
            <a:off x="6361024" y="384048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33" action="ppaction://hlinksldjump" tooltip="Go to Ecclesiastes 2 (slide 17)">
                  <a:extLst>
                    <a:ext uri="{A12FA001-AC4F-418D-AE19-62706E023703}">
                      <ahyp:hlinkClr xmlns:ahyp="http://schemas.microsoft.com/office/drawing/2018/hyperlinkcolor" val="tx"/>
                    </a:ext>
                  </a:extLst>
                </a:hlinkClick>
              </a:rPr>
              <a:t>Ecclesiastes 2</a:t>
            </a:r>
            <a:endParaRPr lang="en-US" sz="1800" dirty="0"/>
          </a:p>
        </p:txBody>
      </p:sp>
      <p:sp>
        <p:nvSpPr>
          <p:cNvPr id="52" name="date-dcb-2"/>
          <p:cNvSpPr txBox="1"/>
          <p:nvPr/>
        </p:nvSpPr>
        <p:spPr>
          <a:xfrm>
            <a:off x="7476592" y="351129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c. 970–931 BC</a:t>
            </a:r>
            <a:endParaRPr lang="en-US" sz="1100" dirty="0"/>
          </a:p>
        </p:txBody>
      </p:sp>
      <p:sp>
        <p:nvSpPr>
          <p:cNvPr id="53" name="title-dcb-2"/>
          <p:cNvSpPr txBox="1"/>
          <p:nvPr/>
        </p:nvSpPr>
        <p:spPr>
          <a:xfrm>
            <a:off x="6361024" y="4187952"/>
            <a:ext cx="2284400" cy="310896"/>
          </a:xfrm>
          <a:prstGeom prst="rect">
            <a:avLst/>
          </a:prstGeom>
          <a:noFill/>
          <a:ln/>
        </p:spPr>
        <p:txBody>
          <a:bodyPr wrap="square" lIns="0" tIns="0" rIns="0" bIns="0" rtlCol="0" anchor="t"/>
          <a:lstStyle/>
          <a:p>
            <a:pPr indent="0" marL="0">
              <a:buNone/>
            </a:pPr>
            <a:r>
              <a:rPr lang="en-US" sz="1300" dirty="0">
                <a:solidFill>
                  <a:schemeClr val="tx1"/>
                </a:solidFill>
              </a:rPr>
              <a:t>Luxuries; All Vanity</a:t>
            </a:r>
            <a:endParaRPr lang="en-US" sz="1300" dirty="0"/>
          </a:p>
        </p:txBody>
      </p:sp>
      <p:sp>
        <p:nvSpPr>
          <p:cNvPr id="54" name="link-dcb-2">
            <a:hlinkClick r:id="rId33" tooltip="Go to Ecclesiastes 2 (slide 17)" action="ppaction://hlinksldjump"/>
          </p:cNvPr>
          <p:cNvSpPr txBox="1"/>
          <p:nvPr/>
        </p:nvSpPr>
        <p:spPr>
          <a:xfrm>
            <a:off x="6178144" y="3383280"/>
            <a:ext cx="2650160" cy="1207008"/>
          </a:xfrm>
          <a:prstGeom prst="rect">
            <a:avLst/>
          </a:prstGeom>
          <a:noFill/>
          <a:ln/>
        </p:spPr>
        <p:txBody>
          <a:bodyPr wrap="square" lIns="0" tIns="0" rIns="0" bIns="0" rtlCol="0" anchor="ctr"/>
          <a:lstStyle/>
          <a:p>
            <a:pPr indent="0" marL="0">
              <a:buNone/>
            </a:pPr>
            <a:endParaRPr lang="en-US" dirty="0"/>
          </a:p>
        </p:txBody>
      </p:sp>
      <p:sp>
        <p:nvSpPr>
          <p:cNvPr id="55" name="card-dcb-3"/>
          <p:cNvSpPr/>
          <p:nvPr/>
        </p:nvSpPr>
        <p:spPr>
          <a:xfrm>
            <a:off x="8992895" y="3383280"/>
            <a:ext cx="2650160" cy="1207008"/>
          </a:xfrm>
          <a:prstGeom prst="roundRect">
            <a:avLst>
              <a:gd name="adj" fmla="val 7576"/>
            </a:avLst>
          </a:prstGeom>
          <a:solidFill>
            <a:schemeClr val="bg2"/>
          </a:solidFill>
          <a:ln/>
        </p:spPr>
      </p:sp>
      <p:sp>
        <p:nvSpPr>
          <p:cNvPr id="56" name="pill-dcb-3"/>
          <p:cNvSpPr/>
          <p:nvPr/>
        </p:nvSpPr>
        <p:spPr>
          <a:xfrm>
            <a:off x="9175775" y="3511296"/>
            <a:ext cx="1024128" cy="256032"/>
          </a:xfrm>
          <a:prstGeom prst="roundRect">
            <a:avLst>
              <a:gd name="adj" fmla="val 50000"/>
            </a:avLst>
          </a:prstGeom>
          <a:solidFill>
            <a:schemeClr val="accent3"/>
          </a:solidFill>
          <a:ln/>
        </p:spPr>
      </p:sp>
      <p:sp>
        <p:nvSpPr>
          <p:cNvPr id="57" name="tag-dcb-3"/>
          <p:cNvSpPr txBox="1"/>
          <p:nvPr/>
        </p:nvSpPr>
        <p:spPr>
          <a:xfrm>
            <a:off x="9175775" y="351129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DCB 4 of 8</a:t>
            </a:r>
            <a:endParaRPr lang="en-US" sz="1050" dirty="0"/>
          </a:p>
        </p:txBody>
      </p:sp>
      <p:sp>
        <p:nvSpPr>
          <p:cNvPr id="58" name="ref-dcb-3"/>
          <p:cNvSpPr txBox="1"/>
          <p:nvPr/>
        </p:nvSpPr>
        <p:spPr>
          <a:xfrm>
            <a:off x="9175775" y="384048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34" action="ppaction://hlinksldjump" tooltip="Go to Psalms 132 (slide 19)">
                  <a:extLst>
                    <a:ext uri="{A12FA001-AC4F-418D-AE19-62706E023703}">
                      <ahyp:hlinkClr xmlns:ahyp="http://schemas.microsoft.com/office/drawing/2018/hyperlinkcolor" val="tx"/>
                    </a:ext>
                  </a:extLst>
                </a:hlinkClick>
              </a:rPr>
              <a:t>Psalms 132</a:t>
            </a:r>
            <a:endParaRPr lang="en-US" sz="1800" dirty="0"/>
          </a:p>
        </p:txBody>
      </p:sp>
      <p:sp>
        <p:nvSpPr>
          <p:cNvPr id="59" name="date-dcb-3"/>
          <p:cNvSpPr txBox="1"/>
          <p:nvPr/>
        </p:nvSpPr>
        <p:spPr>
          <a:xfrm>
            <a:off x="10291343" y="351129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c. 1000 BC</a:t>
            </a:r>
            <a:endParaRPr lang="en-US" sz="1100" dirty="0"/>
          </a:p>
        </p:txBody>
      </p:sp>
      <p:sp>
        <p:nvSpPr>
          <p:cNvPr id="60" name="title-dcb-3"/>
          <p:cNvSpPr txBox="1"/>
          <p:nvPr/>
        </p:nvSpPr>
        <p:spPr>
          <a:xfrm>
            <a:off x="9175775" y="4187952"/>
            <a:ext cx="2284400" cy="310896"/>
          </a:xfrm>
          <a:prstGeom prst="rect">
            <a:avLst/>
          </a:prstGeom>
          <a:noFill/>
          <a:ln/>
        </p:spPr>
        <p:txBody>
          <a:bodyPr wrap="square" lIns="0" tIns="0" rIns="0" bIns="0" rtlCol="0" anchor="t"/>
          <a:lstStyle/>
          <a:p>
            <a:pPr indent="0" marL="0">
              <a:buNone/>
            </a:pPr>
            <a:r>
              <a:rPr lang="en-US" sz="1300" dirty="0">
                <a:solidFill>
                  <a:schemeClr val="tx1"/>
                </a:solidFill>
              </a:rPr>
              <a:t>Ascents: Remember David</a:t>
            </a:r>
            <a:endParaRPr lang="en-US" sz="1300" dirty="0"/>
          </a:p>
        </p:txBody>
      </p:sp>
      <p:sp>
        <p:nvSpPr>
          <p:cNvPr id="61" name="link-dcb-3">
            <a:hlinkClick r:id="rId34" tooltip="Go to Psalms 132 (slide 19)" action="ppaction://hlinksldjump"/>
          </p:cNvPr>
          <p:cNvSpPr txBox="1"/>
          <p:nvPr/>
        </p:nvSpPr>
        <p:spPr>
          <a:xfrm>
            <a:off x="8992895" y="3383280"/>
            <a:ext cx="2650160" cy="1207008"/>
          </a:xfrm>
          <a:prstGeom prst="rect">
            <a:avLst/>
          </a:prstGeom>
          <a:noFill/>
          <a:ln/>
        </p:spPr>
        <p:txBody>
          <a:bodyPr wrap="square" lIns="0" tIns="0" rIns="0" bIns="0" rtlCol="0" anchor="ctr"/>
          <a:lstStyle/>
          <a:p>
            <a:pPr indent="0" marL="0">
              <a:buNone/>
            </a:pPr>
            <a:endParaRPr lang="en-US" dirty="0"/>
          </a:p>
        </p:txBody>
      </p:sp>
      <p:sp>
        <p:nvSpPr>
          <p:cNvPr id="62" name="card-dcb-4"/>
          <p:cNvSpPr/>
          <p:nvPr/>
        </p:nvSpPr>
        <p:spPr>
          <a:xfrm>
            <a:off x="548640" y="4754880"/>
            <a:ext cx="2650160" cy="1207008"/>
          </a:xfrm>
          <a:prstGeom prst="roundRect">
            <a:avLst>
              <a:gd name="adj" fmla="val 7576"/>
            </a:avLst>
          </a:prstGeom>
          <a:solidFill>
            <a:schemeClr val="bg2"/>
          </a:solidFill>
          <a:ln/>
        </p:spPr>
      </p:sp>
      <p:sp>
        <p:nvSpPr>
          <p:cNvPr id="63" name="pill-dcb-4"/>
          <p:cNvSpPr/>
          <p:nvPr/>
        </p:nvSpPr>
        <p:spPr>
          <a:xfrm>
            <a:off x="731520" y="4882896"/>
            <a:ext cx="1024128" cy="256032"/>
          </a:xfrm>
          <a:prstGeom prst="roundRect">
            <a:avLst>
              <a:gd name="adj" fmla="val 50000"/>
            </a:avLst>
          </a:prstGeom>
          <a:solidFill>
            <a:schemeClr val="accent3"/>
          </a:solidFill>
          <a:ln/>
        </p:spPr>
      </p:sp>
      <p:sp>
        <p:nvSpPr>
          <p:cNvPr id="64" name="tag-dcb-4"/>
          <p:cNvSpPr txBox="1"/>
          <p:nvPr/>
        </p:nvSpPr>
        <p:spPr>
          <a:xfrm>
            <a:off x="731520" y="488289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DCB 5 of 8</a:t>
            </a:r>
            <a:endParaRPr lang="en-US" sz="1050" dirty="0"/>
          </a:p>
        </p:txBody>
      </p:sp>
      <p:sp>
        <p:nvSpPr>
          <p:cNvPr id="65" name="ref-dcb-4"/>
          <p:cNvSpPr txBox="1"/>
          <p:nvPr/>
        </p:nvSpPr>
        <p:spPr>
          <a:xfrm>
            <a:off x="731520" y="521208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35" action="ppaction://hlinksldjump" tooltip="Go to Leviticus 14 (slide 21)">
                  <a:extLst>
                    <a:ext uri="{A12FA001-AC4F-418D-AE19-62706E023703}">
                      <ahyp:hlinkClr xmlns:ahyp="http://schemas.microsoft.com/office/drawing/2018/hyperlinkcolor" val="tx"/>
                    </a:ext>
                  </a:extLst>
                </a:hlinkClick>
              </a:rPr>
              <a:t>Leviticus 14</a:t>
            </a:r>
            <a:endParaRPr lang="en-US" sz="1800" dirty="0"/>
          </a:p>
        </p:txBody>
      </p:sp>
      <p:sp>
        <p:nvSpPr>
          <p:cNvPr id="66" name="date-dcb-4"/>
          <p:cNvSpPr txBox="1"/>
          <p:nvPr/>
        </p:nvSpPr>
        <p:spPr>
          <a:xfrm>
            <a:off x="1847088" y="488289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1445 BC</a:t>
            </a:r>
            <a:endParaRPr lang="en-US" sz="1100" dirty="0"/>
          </a:p>
        </p:txBody>
      </p:sp>
      <p:sp>
        <p:nvSpPr>
          <p:cNvPr id="67" name="title-dcb-4"/>
          <p:cNvSpPr txBox="1"/>
          <p:nvPr/>
        </p:nvSpPr>
        <p:spPr>
          <a:xfrm>
            <a:off x="731520" y="5559552"/>
            <a:ext cx="2284400" cy="310896"/>
          </a:xfrm>
          <a:prstGeom prst="rect">
            <a:avLst/>
          </a:prstGeom>
          <a:noFill/>
          <a:ln/>
        </p:spPr>
        <p:txBody>
          <a:bodyPr wrap="square" lIns="0" tIns="0" rIns="0" bIns="0" rtlCol="0" anchor="t"/>
          <a:lstStyle/>
          <a:p>
            <a:pPr indent="0" marL="0">
              <a:buNone/>
            </a:pPr>
            <a:r>
              <a:rPr lang="en-US" sz="1300" dirty="0">
                <a:solidFill>
                  <a:schemeClr val="tx1"/>
                </a:solidFill>
              </a:rPr>
              <a:t>Cleansed Leper; Mildew</a:t>
            </a:r>
            <a:endParaRPr lang="en-US" sz="1300" dirty="0"/>
          </a:p>
        </p:txBody>
      </p:sp>
      <p:sp>
        <p:nvSpPr>
          <p:cNvPr id="68" name="link-dcb-4">
            <a:hlinkClick r:id="rId35" tooltip="Go to Leviticus 14 (slide 21)" action="ppaction://hlinksldjump"/>
          </p:cNvPr>
          <p:cNvSpPr txBox="1"/>
          <p:nvPr/>
        </p:nvSpPr>
        <p:spPr>
          <a:xfrm>
            <a:off x="548640" y="4754880"/>
            <a:ext cx="2650160" cy="1207008"/>
          </a:xfrm>
          <a:prstGeom prst="rect">
            <a:avLst/>
          </a:prstGeom>
          <a:noFill/>
          <a:ln/>
        </p:spPr>
        <p:txBody>
          <a:bodyPr wrap="square" lIns="0" tIns="0" rIns="0" bIns="0" rtlCol="0" anchor="ctr"/>
          <a:lstStyle/>
          <a:p>
            <a:pPr indent="0" marL="0">
              <a:buNone/>
            </a:pPr>
            <a:endParaRPr lang="en-US" dirty="0"/>
          </a:p>
        </p:txBody>
      </p:sp>
      <p:sp>
        <p:nvSpPr>
          <p:cNvPr id="69" name="card-dcb-5"/>
          <p:cNvSpPr/>
          <p:nvPr/>
        </p:nvSpPr>
        <p:spPr>
          <a:xfrm>
            <a:off x="3363392" y="4754880"/>
            <a:ext cx="2650160" cy="1207008"/>
          </a:xfrm>
          <a:prstGeom prst="roundRect">
            <a:avLst>
              <a:gd name="adj" fmla="val 7576"/>
            </a:avLst>
          </a:prstGeom>
          <a:solidFill>
            <a:schemeClr val="bg2"/>
          </a:solidFill>
          <a:ln/>
        </p:spPr>
      </p:sp>
      <p:sp>
        <p:nvSpPr>
          <p:cNvPr id="70" name="pill-dcb-5"/>
          <p:cNvSpPr/>
          <p:nvPr/>
        </p:nvSpPr>
        <p:spPr>
          <a:xfrm>
            <a:off x="3546272" y="4882896"/>
            <a:ext cx="1024128" cy="256032"/>
          </a:xfrm>
          <a:prstGeom prst="roundRect">
            <a:avLst>
              <a:gd name="adj" fmla="val 50000"/>
            </a:avLst>
          </a:prstGeom>
          <a:solidFill>
            <a:schemeClr val="accent3"/>
          </a:solidFill>
          <a:ln/>
        </p:spPr>
      </p:sp>
      <p:sp>
        <p:nvSpPr>
          <p:cNvPr id="71" name="tag-dcb-5"/>
          <p:cNvSpPr txBox="1"/>
          <p:nvPr/>
        </p:nvSpPr>
        <p:spPr>
          <a:xfrm>
            <a:off x="3546272" y="488289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DCB 6 of 8</a:t>
            </a:r>
            <a:endParaRPr lang="en-US" sz="1050" dirty="0"/>
          </a:p>
        </p:txBody>
      </p:sp>
      <p:sp>
        <p:nvSpPr>
          <p:cNvPr id="72" name="ref-dcb-5"/>
          <p:cNvSpPr txBox="1"/>
          <p:nvPr/>
        </p:nvSpPr>
        <p:spPr>
          <a:xfrm>
            <a:off x="3546272" y="521208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36" action="ppaction://hlinksldjump" tooltip="Go to Matthew 20 (slide 23)">
                  <a:extLst>
                    <a:ext uri="{A12FA001-AC4F-418D-AE19-62706E023703}">
                      <ahyp:hlinkClr xmlns:ahyp="http://schemas.microsoft.com/office/drawing/2018/hyperlinkcolor" val="tx"/>
                    </a:ext>
                  </a:extLst>
                </a:hlinkClick>
              </a:rPr>
              <a:t>Matthew 20</a:t>
            </a:r>
            <a:endParaRPr lang="en-US" sz="1800" dirty="0"/>
          </a:p>
        </p:txBody>
      </p:sp>
      <p:sp>
        <p:nvSpPr>
          <p:cNvPr id="73" name="date-dcb-5"/>
          <p:cNvSpPr txBox="1"/>
          <p:nvPr/>
        </p:nvSpPr>
        <p:spPr>
          <a:xfrm>
            <a:off x="4661840" y="488289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AD 33</a:t>
            </a:r>
            <a:endParaRPr lang="en-US" sz="1100" dirty="0"/>
          </a:p>
        </p:txBody>
      </p:sp>
      <p:sp>
        <p:nvSpPr>
          <p:cNvPr id="74" name="title-dcb-5"/>
          <p:cNvSpPr txBox="1"/>
          <p:nvPr/>
        </p:nvSpPr>
        <p:spPr>
          <a:xfrm>
            <a:off x="3546272" y="5559552"/>
            <a:ext cx="2284400" cy="310896"/>
          </a:xfrm>
          <a:prstGeom prst="rect">
            <a:avLst/>
          </a:prstGeom>
          <a:noFill/>
          <a:ln/>
        </p:spPr>
        <p:txBody>
          <a:bodyPr wrap="square" lIns="0" tIns="0" rIns="0" bIns="0" rtlCol="0" anchor="t"/>
          <a:lstStyle/>
          <a:p>
            <a:pPr indent="0" marL="0">
              <a:buNone/>
            </a:pPr>
            <a:r>
              <a:rPr lang="en-US" sz="1300" dirty="0">
                <a:solidFill>
                  <a:schemeClr val="tx1"/>
                </a:solidFill>
              </a:rPr>
              <a:t>Laborers; Mom; 2 Blind</a:t>
            </a:r>
            <a:endParaRPr lang="en-US" sz="1300" dirty="0"/>
          </a:p>
        </p:txBody>
      </p:sp>
      <p:sp>
        <p:nvSpPr>
          <p:cNvPr id="75" name="link-dcb-5">
            <a:hlinkClick r:id="rId36" tooltip="Go to Matthew 20 (slide 23)" action="ppaction://hlinksldjump"/>
          </p:cNvPr>
          <p:cNvSpPr txBox="1"/>
          <p:nvPr/>
        </p:nvSpPr>
        <p:spPr>
          <a:xfrm>
            <a:off x="3363392" y="4754880"/>
            <a:ext cx="2650160" cy="1207008"/>
          </a:xfrm>
          <a:prstGeom prst="rect">
            <a:avLst/>
          </a:prstGeom>
          <a:noFill/>
          <a:ln/>
        </p:spPr>
        <p:txBody>
          <a:bodyPr wrap="square" lIns="0" tIns="0" rIns="0" bIns="0" rtlCol="0" anchor="ctr"/>
          <a:lstStyle/>
          <a:p>
            <a:pPr indent="0" marL="0">
              <a:buNone/>
            </a:pPr>
            <a:endParaRPr lang="en-US" dirty="0"/>
          </a:p>
        </p:txBody>
      </p:sp>
      <p:sp>
        <p:nvSpPr>
          <p:cNvPr id="76" name="card-dcb-6"/>
          <p:cNvSpPr/>
          <p:nvPr/>
        </p:nvSpPr>
        <p:spPr>
          <a:xfrm>
            <a:off x="6178144" y="4754880"/>
            <a:ext cx="2650160" cy="1207008"/>
          </a:xfrm>
          <a:prstGeom prst="roundRect">
            <a:avLst>
              <a:gd name="adj" fmla="val 7576"/>
            </a:avLst>
          </a:prstGeom>
          <a:solidFill>
            <a:schemeClr val="bg2"/>
          </a:solidFill>
          <a:ln/>
        </p:spPr>
      </p:sp>
      <p:sp>
        <p:nvSpPr>
          <p:cNvPr id="77" name="pill-dcb-6"/>
          <p:cNvSpPr/>
          <p:nvPr/>
        </p:nvSpPr>
        <p:spPr>
          <a:xfrm>
            <a:off x="6361024" y="4882896"/>
            <a:ext cx="1024128" cy="256032"/>
          </a:xfrm>
          <a:prstGeom prst="roundRect">
            <a:avLst>
              <a:gd name="adj" fmla="val 50000"/>
            </a:avLst>
          </a:prstGeom>
          <a:solidFill>
            <a:schemeClr val="accent3"/>
          </a:solidFill>
          <a:ln/>
        </p:spPr>
      </p:sp>
      <p:sp>
        <p:nvSpPr>
          <p:cNvPr id="78" name="tag-dcb-6"/>
          <p:cNvSpPr txBox="1"/>
          <p:nvPr/>
        </p:nvSpPr>
        <p:spPr>
          <a:xfrm>
            <a:off x="6361024" y="488289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DCB 7 of 8</a:t>
            </a:r>
            <a:endParaRPr lang="en-US" sz="1050" dirty="0"/>
          </a:p>
        </p:txBody>
      </p:sp>
      <p:sp>
        <p:nvSpPr>
          <p:cNvPr id="79" name="ref-dcb-6"/>
          <p:cNvSpPr txBox="1"/>
          <p:nvPr/>
        </p:nvSpPr>
        <p:spPr>
          <a:xfrm>
            <a:off x="6361024" y="521208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37" action="ppaction://hlinksldjump" tooltip="Go to Ezekiel 17 (slide 25)">
                  <a:extLst>
                    <a:ext uri="{A12FA001-AC4F-418D-AE19-62706E023703}">
                      <ahyp:hlinkClr xmlns:ahyp="http://schemas.microsoft.com/office/drawing/2018/hyperlinkcolor" val="tx"/>
                    </a:ext>
                  </a:extLst>
                </a:hlinkClick>
              </a:rPr>
              <a:t>Ezekiel 17</a:t>
            </a:r>
            <a:endParaRPr lang="en-US" sz="1800" dirty="0"/>
          </a:p>
        </p:txBody>
      </p:sp>
      <p:sp>
        <p:nvSpPr>
          <p:cNvPr id="80" name="date-dcb-6"/>
          <p:cNvSpPr txBox="1"/>
          <p:nvPr/>
        </p:nvSpPr>
        <p:spPr>
          <a:xfrm>
            <a:off x="7476592" y="488289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c. 592–591 BC</a:t>
            </a:r>
            <a:endParaRPr lang="en-US" sz="1100" dirty="0"/>
          </a:p>
        </p:txBody>
      </p:sp>
      <p:sp>
        <p:nvSpPr>
          <p:cNvPr id="81" name="title-dcb-6"/>
          <p:cNvSpPr txBox="1"/>
          <p:nvPr/>
        </p:nvSpPr>
        <p:spPr>
          <a:xfrm>
            <a:off x="6361024" y="5559552"/>
            <a:ext cx="2284400" cy="310896"/>
          </a:xfrm>
          <a:prstGeom prst="rect">
            <a:avLst/>
          </a:prstGeom>
          <a:noFill/>
          <a:ln/>
        </p:spPr>
        <p:txBody>
          <a:bodyPr wrap="square" lIns="0" tIns="0" rIns="0" bIns="0" rtlCol="0" anchor="t"/>
          <a:lstStyle/>
          <a:p>
            <a:pPr indent="0" marL="0">
              <a:buNone/>
            </a:pPr>
            <a:r>
              <a:rPr lang="en-US" sz="1300" dirty="0">
                <a:solidFill>
                  <a:schemeClr val="tx1"/>
                </a:solidFill>
              </a:rPr>
              <a:t>Two Eagles &amp; Vine</a:t>
            </a:r>
            <a:endParaRPr lang="en-US" sz="1300" dirty="0"/>
          </a:p>
        </p:txBody>
      </p:sp>
      <p:sp>
        <p:nvSpPr>
          <p:cNvPr id="82" name="link-dcb-6">
            <a:hlinkClick r:id="rId37" tooltip="Go to Ezekiel 17 (slide 25)" action="ppaction://hlinksldjump"/>
          </p:cNvPr>
          <p:cNvSpPr txBox="1"/>
          <p:nvPr/>
        </p:nvSpPr>
        <p:spPr>
          <a:xfrm>
            <a:off x="6178144" y="4754880"/>
            <a:ext cx="2650160" cy="1207008"/>
          </a:xfrm>
          <a:prstGeom prst="rect">
            <a:avLst/>
          </a:prstGeom>
          <a:noFill/>
          <a:ln/>
        </p:spPr>
        <p:txBody>
          <a:bodyPr wrap="square" lIns="0" tIns="0" rIns="0" bIns="0" rtlCol="0" anchor="ctr"/>
          <a:lstStyle/>
          <a:p>
            <a:pPr indent="0" marL="0">
              <a:buNone/>
            </a:pPr>
            <a:endParaRPr lang="en-US" dirty="0"/>
          </a:p>
        </p:txBody>
      </p:sp>
      <p:sp>
        <p:nvSpPr>
          <p:cNvPr id="83" name="card-dcb-7"/>
          <p:cNvSpPr/>
          <p:nvPr/>
        </p:nvSpPr>
        <p:spPr>
          <a:xfrm>
            <a:off x="8992895" y="4754880"/>
            <a:ext cx="2650160" cy="1207008"/>
          </a:xfrm>
          <a:prstGeom prst="roundRect">
            <a:avLst>
              <a:gd name="adj" fmla="val 7576"/>
            </a:avLst>
          </a:prstGeom>
          <a:solidFill>
            <a:schemeClr val="bg2"/>
          </a:solidFill>
          <a:ln/>
        </p:spPr>
      </p:sp>
      <p:sp>
        <p:nvSpPr>
          <p:cNvPr id="84" name="pill-dcb-7"/>
          <p:cNvSpPr/>
          <p:nvPr/>
        </p:nvSpPr>
        <p:spPr>
          <a:xfrm>
            <a:off x="9175775" y="4882896"/>
            <a:ext cx="1024128" cy="256032"/>
          </a:xfrm>
          <a:prstGeom prst="roundRect">
            <a:avLst>
              <a:gd name="adj" fmla="val 50000"/>
            </a:avLst>
          </a:prstGeom>
          <a:solidFill>
            <a:schemeClr val="accent3"/>
          </a:solidFill>
          <a:ln/>
        </p:spPr>
      </p:sp>
      <p:sp>
        <p:nvSpPr>
          <p:cNvPr id="85" name="tag-dcb-7"/>
          <p:cNvSpPr txBox="1"/>
          <p:nvPr/>
        </p:nvSpPr>
        <p:spPr>
          <a:xfrm>
            <a:off x="9175775" y="488289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DCB 8 of 8</a:t>
            </a:r>
            <a:endParaRPr lang="en-US" sz="1050" dirty="0"/>
          </a:p>
        </p:txBody>
      </p:sp>
      <p:sp>
        <p:nvSpPr>
          <p:cNvPr id="86" name="ref-dcb-7"/>
          <p:cNvSpPr txBox="1"/>
          <p:nvPr/>
        </p:nvSpPr>
        <p:spPr>
          <a:xfrm>
            <a:off x="9175775" y="521208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38" action="ppaction://hlinksldjump" tooltip="Go to Nehemiah 7 (slide 27)">
                  <a:extLst>
                    <a:ext uri="{A12FA001-AC4F-418D-AE19-62706E023703}">
                      <ahyp:hlinkClr xmlns:ahyp="http://schemas.microsoft.com/office/drawing/2018/hyperlinkcolor" val="tx"/>
                    </a:ext>
                  </a:extLst>
                </a:hlinkClick>
              </a:rPr>
              <a:t>Nehemiah 7</a:t>
            </a:r>
            <a:endParaRPr lang="en-US" sz="1800" dirty="0"/>
          </a:p>
        </p:txBody>
      </p:sp>
      <p:sp>
        <p:nvSpPr>
          <p:cNvPr id="87" name="date-dcb-7"/>
          <p:cNvSpPr txBox="1"/>
          <p:nvPr/>
        </p:nvSpPr>
        <p:spPr>
          <a:xfrm>
            <a:off x="10291343" y="488289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c. 445 BC</a:t>
            </a:r>
            <a:endParaRPr lang="en-US" sz="1100" dirty="0"/>
          </a:p>
        </p:txBody>
      </p:sp>
      <p:sp>
        <p:nvSpPr>
          <p:cNvPr id="88" name="title-dcb-7"/>
          <p:cNvSpPr txBox="1"/>
          <p:nvPr/>
        </p:nvSpPr>
        <p:spPr>
          <a:xfrm>
            <a:off x="9175775" y="5559552"/>
            <a:ext cx="2284400" cy="310896"/>
          </a:xfrm>
          <a:prstGeom prst="rect">
            <a:avLst/>
          </a:prstGeom>
          <a:noFill/>
          <a:ln/>
        </p:spPr>
        <p:txBody>
          <a:bodyPr wrap="square" lIns="0" tIns="0" rIns="0" bIns="0" rtlCol="0" anchor="t"/>
          <a:lstStyle/>
          <a:p>
            <a:pPr indent="0" marL="0">
              <a:buNone/>
            </a:pPr>
            <a:r>
              <a:rPr lang="en-US" sz="1300" dirty="0">
                <a:solidFill>
                  <a:schemeClr val="tx1"/>
                </a:solidFill>
              </a:rPr>
              <a:t>Leaders; Returnees; Donations</a:t>
            </a:r>
            <a:endParaRPr lang="en-US" sz="1300" dirty="0"/>
          </a:p>
        </p:txBody>
      </p:sp>
      <p:sp>
        <p:nvSpPr>
          <p:cNvPr id="89" name="link-dcb-7">
            <a:hlinkClick r:id="rId38" tooltip="Go to Nehemiah 7 (slide 27)" action="ppaction://hlinksldjump"/>
          </p:cNvPr>
          <p:cNvSpPr txBox="1"/>
          <p:nvPr/>
        </p:nvSpPr>
        <p:spPr>
          <a:xfrm>
            <a:off x="8992895" y="4754880"/>
            <a:ext cx="2650160" cy="1207008"/>
          </a:xfrm>
          <a:prstGeom prst="rect">
            <a:avLst/>
          </a:prstGeom>
          <a:noFill/>
          <a:ln/>
        </p:spPr>
        <p:txBody>
          <a:bodyPr wrap="square" lIns="0" tIns="0" rIns="0" bIns="0" rtlCol="0" anchor="ctr"/>
          <a:lstStyle/>
          <a:p>
            <a:pPr indent="0" marL="0">
              <a:buNone/>
            </a:pPr>
            <a:endParaRPr lang="en-US"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body" hasCustomPrompt="1"/>
          </p:nvPr>
        </p:nvSpPr>
        <p:spPr>
          <a:xfrm>
            <a:off x="548640" y="502920"/>
            <a:ext cx="10271455" cy="365760"/>
          </a:xfrm>
          <a:prstGeom prst="rect">
            <a:avLst/>
          </a:prstGeom>
          <a:noFill/>
          <a:ln/>
        </p:spPr>
        <p:txBody>
          <a:bodyPr wrap="square" lIns="0" tIns="0" rIns="0" bIns="0" rtlCol="0"/>
          <a:lstStyle/>
          <a:p>
            <a:pPr indent="0" marL="0">
              <a:buNone/>
            </a:pPr>
            <a:r>
              <a:rPr lang="en-US" sz="1300" b="1" spc="300" kern="0" dirty="0">
                <a:solidFill>
                  <a:schemeClr val="accent6"/>
                </a:solidFill>
              </a:rPr>
              <a:t>CONTENTS  ·  CLICK ANY ITEM TO JUMP TO IT</a:t>
            </a:r>
            <a:endParaRPr lang="en-US" sz="1300" dirty="0"/>
          </a:p>
        </p:txBody>
      </p:sp>
      <p:sp>
        <p:nvSpPr>
          <p:cNvPr id="3" name="Text 0"/>
          <p:cNvSpPr/>
          <p:nvPr>
            <p:ph idx="101" type="title" hasCustomPrompt="1"/>
          </p:nvPr>
        </p:nvSpPr>
        <p:spPr>
          <a:xfrm>
            <a:off x="548640" y="868680"/>
            <a:ext cx="10271455" cy="822960"/>
          </a:xfrm>
          <a:prstGeom prst="rect">
            <a:avLst/>
          </a:prstGeom>
          <a:noFill/>
          <a:ln/>
        </p:spPr>
        <p:txBody>
          <a:bodyPr wrap="square" lIns="0" tIns="0" rIns="0" bIns="0" rtlCol="0" anchor="t"/>
          <a:lstStyle/>
          <a:p>
            <a:pPr algn="l" indent="0" marL="0">
              <a:buNone/>
            </a:pPr>
            <a:r>
              <a:rPr lang="en-US" sz="3600" b="1" dirty="0">
                <a:solidFill>
                  <a:schemeClr val="bg1"/>
                </a:solidFill>
                <a:latin typeface="Cambria" pitchFamily="34" charset="0"/>
                <a:ea typeface="Cambria" pitchFamily="34" charset="-122"/>
                <a:cs typeface="Cambria" pitchFamily="34" charset="-120"/>
              </a:rPr>
              <a:t>Connections Across Today's Chapters</a:t>
            </a:r>
            <a:endParaRPr lang="en-US" sz="3600" dirty="0"/>
          </a:p>
        </p:txBody>
      </p:sp>
      <p:sp>
        <p:nvSpPr>
          <p:cNvPr id="4" name="toc-card-0"/>
          <p:cNvSpPr/>
          <p:nvPr/>
        </p:nvSpPr>
        <p:spPr>
          <a:xfrm>
            <a:off x="548640" y="1828800"/>
            <a:ext cx="2567864" cy="4297680"/>
          </a:xfrm>
          <a:prstGeom prst="roundRect">
            <a:avLst>
              <a:gd name="adj" fmla="val 4273"/>
            </a:avLst>
          </a:prstGeom>
          <a:solidFill>
            <a:schemeClr val="bg1">
              <a:alpha val="10000"/>
            </a:schemeClr>
          </a:solidFill>
          <a:ln w="12700">
            <a:solidFill>
              <a:schemeClr val="accent5"/>
            </a:solidFill>
            <a:prstDash val="solid"/>
          </a:ln>
        </p:spPr>
      </p:sp>
      <p:sp>
        <p:nvSpPr>
          <p:cNvPr id="5" name="icon-bg-users"/>
          <p:cNvSpPr/>
          <p:nvPr/>
        </p:nvSpPr>
        <p:spPr>
          <a:xfrm>
            <a:off x="1512532" y="2103120"/>
            <a:ext cx="640080" cy="640080"/>
          </a:xfrm>
          <a:prstGeom prst="ellipse">
            <a:avLst/>
          </a:prstGeom>
          <a:solidFill>
            <a:schemeClr val="accent2"/>
          </a:solidFill>
          <a:ln/>
        </p:spPr>
      </p:sp>
      <p:pic>
        <p:nvPicPr>
          <p:cNvPr id="6" name="icon-users" descr="users">    </p:cNvPr>
          <p:cNvPicPr>
            <a:picLocks noChangeAspect="1"/>
          </p:cNvPicPr>
          <p:nvPr/>
        </p:nvPicPr>
        <p:blipFill>
          <a:blip r:embed="rId1"/>
          <a:stretch>
            <a:fillRect/>
          </a:stretch>
        </p:blipFill>
        <p:spPr>
          <a:xfrm>
            <a:off x="1656550" y="2247138"/>
            <a:ext cx="352044" cy="352044"/>
          </a:xfrm>
          <a:prstGeom prst="rect">
            <a:avLst/>
          </a:prstGeom>
        </p:spPr>
      </p:pic>
      <p:sp>
        <p:nvSpPr>
          <p:cNvPr id="7" name="toc-label-0"/>
          <p:cNvSpPr txBox="1"/>
          <p:nvPr/>
        </p:nvSpPr>
        <p:spPr>
          <a:xfrm>
            <a:off x="731520" y="2834640"/>
            <a:ext cx="2202104" cy="457200"/>
          </a:xfrm>
          <a:prstGeom prst="rect">
            <a:avLst/>
          </a:prstGeom>
          <a:noFill/>
          <a:ln/>
        </p:spPr>
        <p:txBody>
          <a:bodyPr wrap="square" lIns="0" tIns="0" rIns="0" bIns="0" rtlCol="0" anchor="ctr"/>
          <a:lstStyle/>
          <a:p>
            <a:pPr algn="ctr" indent="0" marL="0">
              <a:buNone/>
            </a:pPr>
            <a:r>
              <a:rPr lang="en-US" sz="2200" b="1" u="sng" dirty="0">
                <a:solidFill>
                  <a:schemeClr val="bg1"/>
                </a:solidFill>
                <a:latin typeface="Cambria" pitchFamily="34" charset="0"/>
                <a:ea typeface="Cambria" pitchFamily="34" charset="-122"/>
                <a:cs typeface="Cambria" pitchFamily="34" charset="-120"/>
                <a:hlinkClick r:id="rId29" action="ppaction://hlinksldjump" tooltip="Go to People (slide 30)">
                  <a:extLst>
                    <a:ext uri="{A12FA001-AC4F-418D-AE19-62706E023703}">
                      <ahyp:hlinkClr xmlns:ahyp="http://schemas.microsoft.com/office/drawing/2018/hyperlinkcolor" val="tx"/>
                    </a:ext>
                  </a:extLst>
                </a:hlinkClick>
              </a:rPr>
              <a:t>People</a:t>
            </a:r>
            <a:endParaRPr lang="en-US" sz="2200" dirty="0"/>
          </a:p>
        </p:txBody>
      </p:sp>
      <p:sp>
        <p:nvSpPr>
          <p:cNvPr id="8" name="toc-items-0"/>
          <p:cNvSpPr txBox="1"/>
          <p:nvPr/>
        </p:nvSpPr>
        <p:spPr>
          <a:xfrm>
            <a:off x="685800" y="3429000"/>
            <a:ext cx="2339264" cy="2514600"/>
          </a:xfrm>
          <a:prstGeom prst="rect">
            <a:avLst/>
          </a:prstGeom>
          <a:noFill/>
          <a:ln/>
        </p:spPr>
        <p:txBody>
          <a:bodyPr wrap="square" lIns="0" tIns="0" rIns="0" bIns="0" rtlCol="0" anchor="t"/>
          <a:lstStyle/>
          <a:p>
            <a:pPr marL="139700" indent="-139700">
              <a:spcAft>
                <a:spcPts val="600"/>
              </a:spcAft>
              <a:buSzPct val="100000"/>
              <a:buChar char="•"/>
            </a:pPr>
            <a:r>
              <a:rPr lang="en-US" sz="1400" u="sng" dirty="0">
                <a:solidFill>
                  <a:schemeClr val="accent5"/>
                </a:solidFill>
                <a:hlinkClick r:id="rId29" action="ppaction://hlinksldjump" tooltip="Go to slide 30">
                  <a:extLst>
                    <a:ext uri="{A12FA001-AC4F-418D-AE19-62706E023703}">
                      <ahyp:hlinkClr xmlns:ahyp="http://schemas.microsoft.com/office/drawing/2018/hyperlinkcolor" val="tx"/>
                    </a:ext>
                  </a:extLst>
                </a:hlinkClick>
              </a:rPr>
              <a:t>Kings who exalt themselves</a:t>
            </a:r>
            <a:endParaRPr lang="en-US" sz="1400" dirty="0"/>
          </a:p>
          <a:p>
            <a:pPr marL="139700" indent="-139700">
              <a:spcAft>
                <a:spcPts val="600"/>
              </a:spcAft>
              <a:buSzPct val="100000"/>
              <a:buChar char="•"/>
            </a:pPr>
            <a:r>
              <a:rPr lang="en-US" sz="1400" u="sng" dirty="0">
                <a:solidFill>
                  <a:schemeClr val="accent5"/>
                </a:solidFill>
                <a:hlinkClick r:id="rId29" action="ppaction://hlinksldjump" tooltip="Go to slide 30">
                  <a:extLst>
                    <a:ext uri="{A12FA001-AC4F-418D-AE19-62706E023703}">
                      <ahyp:hlinkClr xmlns:ahyp="http://schemas.microsoft.com/office/drawing/2018/hyperlinkcolor" val="tx"/>
                    </a:ext>
                  </a:extLst>
                </a:hlinkClick>
              </a:rPr>
              <a:t>James and John</a:t>
            </a:r>
            <a:endParaRPr lang="en-US" sz="1400" dirty="0"/>
          </a:p>
          <a:p>
            <a:pPr marL="139700" indent="-139700">
              <a:spcAft>
                <a:spcPts val="600"/>
              </a:spcAft>
              <a:buSzPct val="100000"/>
              <a:buChar char="•"/>
            </a:pPr>
            <a:r>
              <a:rPr lang="en-US" sz="1400" u="sng" dirty="0">
                <a:solidFill>
                  <a:schemeClr val="accent5"/>
                </a:solidFill>
                <a:hlinkClick r:id="rId29" action="ppaction://hlinksldjump" tooltip="Go to slide 30">
                  <a:extLst>
                    <a:ext uri="{A12FA001-AC4F-418D-AE19-62706E023703}">
                      <ahyp:hlinkClr xmlns:ahyp="http://schemas.microsoft.com/office/drawing/2018/hyperlinkcolor" val="tx"/>
                    </a:ext>
                  </a:extLst>
                </a:hlinkClick>
              </a:rPr>
              <a:t>The house of David</a:t>
            </a:r>
            <a:endParaRPr lang="en-US" sz="1400" dirty="0"/>
          </a:p>
          <a:p>
            <a:pPr marL="139700" indent="-139700">
              <a:spcAft>
                <a:spcPts val="600"/>
              </a:spcAft>
              <a:buSzPct val="100000"/>
              <a:buChar char="•"/>
            </a:pPr>
            <a:r>
              <a:rPr lang="en-US" sz="1400" u="sng" dirty="0">
                <a:solidFill>
                  <a:schemeClr val="accent5"/>
                </a:solidFill>
                <a:hlinkClick r:id="rId29" action="ppaction://hlinksldjump" tooltip="Go to slide 30">
                  <a:extLst>
                    <a:ext uri="{A12FA001-AC4F-418D-AE19-62706E023703}">
                      <ahyp:hlinkClr xmlns:ahyp="http://schemas.microsoft.com/office/drawing/2018/hyperlinkcolor" val="tx"/>
                    </a:ext>
                  </a:extLst>
                </a:hlinkClick>
              </a:rPr>
              <a:t>Priests and Levites</a:t>
            </a:r>
            <a:endParaRPr lang="en-US" sz="1400" dirty="0"/>
          </a:p>
        </p:txBody>
      </p:sp>
      <p:sp>
        <p:nvSpPr>
          <p:cNvPr id="9" name="toc-card-1"/>
          <p:cNvSpPr/>
          <p:nvPr/>
        </p:nvSpPr>
        <p:spPr>
          <a:xfrm>
            <a:off x="3390824" y="1828800"/>
            <a:ext cx="2567864" cy="4297680"/>
          </a:xfrm>
          <a:prstGeom prst="roundRect">
            <a:avLst>
              <a:gd name="adj" fmla="val 4273"/>
            </a:avLst>
          </a:prstGeom>
          <a:solidFill>
            <a:schemeClr val="bg1">
              <a:alpha val="10000"/>
            </a:schemeClr>
          </a:solidFill>
          <a:ln w="12700">
            <a:solidFill>
              <a:schemeClr val="accent5"/>
            </a:solidFill>
            <a:prstDash val="solid"/>
          </a:ln>
        </p:spPr>
      </p:sp>
      <p:sp>
        <p:nvSpPr>
          <p:cNvPr id="10" name="icon-bg-hour"/>
          <p:cNvSpPr/>
          <p:nvPr/>
        </p:nvSpPr>
        <p:spPr>
          <a:xfrm>
            <a:off x="4354716" y="2103120"/>
            <a:ext cx="640080" cy="640080"/>
          </a:xfrm>
          <a:prstGeom prst="ellipse">
            <a:avLst/>
          </a:prstGeom>
          <a:solidFill>
            <a:schemeClr val="accent2"/>
          </a:solidFill>
          <a:ln/>
        </p:spPr>
      </p:sp>
      <p:pic>
        <p:nvPicPr>
          <p:cNvPr id="11" name="icon-hour" descr="hour">    </p:cNvPr>
          <p:cNvPicPr>
            <a:picLocks noChangeAspect="1"/>
          </p:cNvPicPr>
          <p:nvPr/>
        </p:nvPicPr>
        <p:blipFill>
          <a:blip r:embed="rId7"/>
          <a:stretch>
            <a:fillRect/>
          </a:stretch>
        </p:blipFill>
        <p:spPr>
          <a:xfrm>
            <a:off x="4498734" y="2247138"/>
            <a:ext cx="352044" cy="352044"/>
          </a:xfrm>
          <a:prstGeom prst="rect">
            <a:avLst/>
          </a:prstGeom>
        </p:spPr>
      </p:pic>
      <p:sp>
        <p:nvSpPr>
          <p:cNvPr id="12" name="toc-label-1"/>
          <p:cNvSpPr txBox="1"/>
          <p:nvPr/>
        </p:nvSpPr>
        <p:spPr>
          <a:xfrm>
            <a:off x="3573704" y="2834640"/>
            <a:ext cx="2202104" cy="457200"/>
          </a:xfrm>
          <a:prstGeom prst="rect">
            <a:avLst/>
          </a:prstGeom>
          <a:noFill/>
          <a:ln/>
        </p:spPr>
        <p:txBody>
          <a:bodyPr wrap="square" lIns="0" tIns="0" rIns="0" bIns="0" rtlCol="0" anchor="ctr"/>
          <a:lstStyle/>
          <a:p>
            <a:pPr algn="ctr" indent="0" marL="0">
              <a:buNone/>
            </a:pPr>
            <a:r>
              <a:rPr lang="en-US" sz="2200" b="1" u="sng" dirty="0">
                <a:solidFill>
                  <a:schemeClr val="bg1"/>
                </a:solidFill>
                <a:latin typeface="Cambria" pitchFamily="34" charset="0"/>
                <a:ea typeface="Cambria" pitchFamily="34" charset="-122"/>
                <a:cs typeface="Cambria" pitchFamily="34" charset="-120"/>
                <a:hlinkClick r:id="rId30" action="ppaction://hlinksldjump" tooltip="Go to Chronology (slide 32)">
                  <a:extLst>
                    <a:ext uri="{A12FA001-AC4F-418D-AE19-62706E023703}">
                      <ahyp:hlinkClr xmlns:ahyp="http://schemas.microsoft.com/office/drawing/2018/hyperlinkcolor" val="tx"/>
                    </a:ext>
                  </a:extLst>
                </a:hlinkClick>
              </a:rPr>
              <a:t>Chronology</a:t>
            </a:r>
            <a:endParaRPr lang="en-US" sz="2200" dirty="0"/>
          </a:p>
        </p:txBody>
      </p:sp>
      <p:sp>
        <p:nvSpPr>
          <p:cNvPr id="13" name="toc-items-1"/>
          <p:cNvSpPr txBox="1"/>
          <p:nvPr/>
        </p:nvSpPr>
        <p:spPr>
          <a:xfrm>
            <a:off x="3527984" y="3429000"/>
            <a:ext cx="2339264" cy="2514600"/>
          </a:xfrm>
          <a:prstGeom prst="rect">
            <a:avLst/>
          </a:prstGeom>
          <a:noFill/>
          <a:ln/>
        </p:spPr>
        <p:txBody>
          <a:bodyPr wrap="square" lIns="0" tIns="0" rIns="0" bIns="0" rtlCol="0" anchor="t"/>
          <a:lstStyle/>
          <a:p>
            <a:pPr marL="139700" indent="-139700">
              <a:spcAft>
                <a:spcPts val="600"/>
              </a:spcAft>
              <a:buSzPct val="100000"/>
              <a:buChar char="•"/>
            </a:pPr>
            <a:r>
              <a:rPr lang="en-US" sz="1400" u="sng" dirty="0">
                <a:solidFill>
                  <a:schemeClr val="accent5"/>
                </a:solidFill>
                <a:hlinkClick r:id="rId31" action="ppaction://hlinksldjump" tooltip="Go to slide 31">
                  <a:extLst>
                    <a:ext uri="{A12FA001-AC4F-418D-AE19-62706E023703}">
                      <ahyp:hlinkClr xmlns:ahyp="http://schemas.microsoft.com/office/drawing/2018/hyperlinkcolor" val="tx"/>
                    </a:ext>
                  </a:extLst>
                </a:hlinkClick>
              </a:rPr>
              <a:t>Timeline of the chapters</a:t>
            </a:r>
            <a:endParaRPr lang="en-US" sz="1400" dirty="0"/>
          </a:p>
          <a:p>
            <a:pPr marL="139700" indent="-139700">
              <a:spcAft>
                <a:spcPts val="600"/>
              </a:spcAft>
              <a:buSzPct val="100000"/>
              <a:buChar char="•"/>
            </a:pPr>
            <a:r>
              <a:rPr lang="en-US" sz="1400" u="sng" dirty="0">
                <a:solidFill>
                  <a:schemeClr val="accent5"/>
                </a:solidFill>
                <a:hlinkClick r:id="rId30" action="ppaction://hlinksldjump" tooltip="Go to slide 32">
                  <a:extLst>
                    <a:ext uri="{A12FA001-AC4F-418D-AE19-62706E023703}">
                      <ahyp:hlinkClr xmlns:ahyp="http://schemas.microsoft.com/office/drawing/2018/hyperlinkcolor" val="tx"/>
                    </a:ext>
                  </a:extLst>
                </a:hlinkClick>
              </a:rPr>
              <a:t>From Sinai to Solomon</a:t>
            </a:r>
            <a:endParaRPr lang="en-US" sz="1400" dirty="0"/>
          </a:p>
          <a:p>
            <a:pPr marL="139700" indent="-139700">
              <a:spcAft>
                <a:spcPts val="600"/>
              </a:spcAft>
              <a:buSzPct val="100000"/>
              <a:buChar char="•"/>
            </a:pPr>
            <a:r>
              <a:rPr lang="en-US" sz="1400" u="sng" dirty="0">
                <a:solidFill>
                  <a:schemeClr val="accent5"/>
                </a:solidFill>
                <a:hlinkClick r:id="rId30" action="ppaction://hlinksldjump" tooltip="Go to slide 32">
                  <a:extLst>
                    <a:ext uri="{A12FA001-AC4F-418D-AE19-62706E023703}">
                      <ahyp:hlinkClr xmlns:ahyp="http://schemas.microsoft.com/office/drawing/2018/hyperlinkcolor" val="tx"/>
                    </a:ext>
                  </a:extLst>
                </a:hlinkClick>
              </a:rPr>
              <a:t>Judah's kings and the exile</a:t>
            </a:r>
            <a:endParaRPr lang="en-US" sz="1400" dirty="0"/>
          </a:p>
          <a:p>
            <a:pPr marL="139700" indent="-139700">
              <a:spcAft>
                <a:spcPts val="600"/>
              </a:spcAft>
              <a:buSzPct val="100000"/>
              <a:buChar char="•"/>
            </a:pPr>
            <a:r>
              <a:rPr lang="en-US" sz="1400" u="sng" dirty="0">
                <a:solidFill>
                  <a:schemeClr val="accent5"/>
                </a:solidFill>
                <a:hlinkClick r:id="rId30" action="ppaction://hlinksldjump" tooltip="Go to slide 32">
                  <a:extLst>
                    <a:ext uri="{A12FA001-AC4F-418D-AE19-62706E023703}">
                      <ahyp:hlinkClr xmlns:ahyp="http://schemas.microsoft.com/office/drawing/2018/hyperlinkcolor" val="tx"/>
                    </a:ext>
                  </a:extLst>
                </a:hlinkClick>
              </a:rPr>
              <a:t>Persian era</a:t>
            </a:r>
            <a:endParaRPr lang="en-US" sz="1400" dirty="0"/>
          </a:p>
          <a:p>
            <a:pPr marL="139700" indent="-139700">
              <a:spcAft>
                <a:spcPts val="600"/>
              </a:spcAft>
              <a:buSzPct val="100000"/>
              <a:buChar char="•"/>
            </a:pPr>
            <a:r>
              <a:rPr lang="en-US" sz="1400" u="sng" dirty="0">
                <a:solidFill>
                  <a:schemeClr val="accent5"/>
                </a:solidFill>
                <a:hlinkClick r:id="rId30" action="ppaction://hlinksldjump" tooltip="Go to slide 32">
                  <a:extLst>
                    <a:ext uri="{A12FA001-AC4F-418D-AE19-62706E023703}">
                      <ahyp:hlinkClr xmlns:ahyp="http://schemas.microsoft.com/office/drawing/2018/hyperlinkcolor" val="tx"/>
                    </a:ext>
                  </a:extLst>
                </a:hlinkClick>
              </a:rPr>
              <a:t>Christ and the early church</a:t>
            </a:r>
            <a:endParaRPr lang="en-US" sz="1400" dirty="0"/>
          </a:p>
        </p:txBody>
      </p:sp>
      <p:sp>
        <p:nvSpPr>
          <p:cNvPr id="14" name="toc-card-2"/>
          <p:cNvSpPr/>
          <p:nvPr/>
        </p:nvSpPr>
        <p:spPr>
          <a:xfrm>
            <a:off x="6233008" y="1828800"/>
            <a:ext cx="2567864" cy="4297680"/>
          </a:xfrm>
          <a:prstGeom prst="roundRect">
            <a:avLst>
              <a:gd name="adj" fmla="val 4273"/>
            </a:avLst>
          </a:prstGeom>
          <a:solidFill>
            <a:schemeClr val="bg1">
              <a:alpha val="10000"/>
            </a:schemeClr>
          </a:solidFill>
          <a:ln w="12700">
            <a:solidFill>
              <a:schemeClr val="accent5"/>
            </a:solidFill>
            <a:prstDash val="solid"/>
          </a:ln>
        </p:spPr>
      </p:sp>
      <p:sp>
        <p:nvSpPr>
          <p:cNvPr id="15" name="icon-bg-map"/>
          <p:cNvSpPr/>
          <p:nvPr/>
        </p:nvSpPr>
        <p:spPr>
          <a:xfrm>
            <a:off x="7196900" y="2103120"/>
            <a:ext cx="640080" cy="640080"/>
          </a:xfrm>
          <a:prstGeom prst="ellipse">
            <a:avLst/>
          </a:prstGeom>
          <a:solidFill>
            <a:schemeClr val="accent2"/>
          </a:solidFill>
          <a:ln/>
        </p:spPr>
      </p:sp>
      <p:pic>
        <p:nvPicPr>
          <p:cNvPr id="16" name="icon-map" descr="map">    </p:cNvPr>
          <p:cNvPicPr>
            <a:picLocks noChangeAspect="1"/>
          </p:cNvPicPr>
          <p:nvPr/>
        </p:nvPicPr>
        <p:blipFill>
          <a:blip r:embed="rId14"/>
          <a:stretch>
            <a:fillRect/>
          </a:stretch>
        </p:blipFill>
        <p:spPr>
          <a:xfrm>
            <a:off x="7340917" y="2247138"/>
            <a:ext cx="352044" cy="352044"/>
          </a:xfrm>
          <a:prstGeom prst="rect">
            <a:avLst/>
          </a:prstGeom>
        </p:spPr>
      </p:pic>
      <p:sp>
        <p:nvSpPr>
          <p:cNvPr id="17" name="toc-label-2"/>
          <p:cNvSpPr txBox="1"/>
          <p:nvPr/>
        </p:nvSpPr>
        <p:spPr>
          <a:xfrm>
            <a:off x="6415888" y="2834640"/>
            <a:ext cx="2202104" cy="457200"/>
          </a:xfrm>
          <a:prstGeom prst="rect">
            <a:avLst/>
          </a:prstGeom>
          <a:noFill/>
          <a:ln/>
        </p:spPr>
        <p:txBody>
          <a:bodyPr wrap="square" lIns="0" tIns="0" rIns="0" bIns="0" rtlCol="0" anchor="ctr"/>
          <a:lstStyle/>
          <a:p>
            <a:pPr algn="ctr" indent="0" marL="0">
              <a:buNone/>
            </a:pPr>
            <a:r>
              <a:rPr lang="en-US" sz="2200" b="1" u="sng" dirty="0">
                <a:solidFill>
                  <a:schemeClr val="bg1"/>
                </a:solidFill>
                <a:latin typeface="Cambria" pitchFamily="34" charset="0"/>
                <a:ea typeface="Cambria" pitchFamily="34" charset="-122"/>
                <a:cs typeface="Cambria" pitchFamily="34" charset="-120"/>
                <a:hlinkClick r:id="rId32" action="ppaction://hlinksldjump" tooltip="Go to Geography (slide 33)">
                  <a:extLst>
                    <a:ext uri="{A12FA001-AC4F-418D-AE19-62706E023703}">
                      <ahyp:hlinkClr xmlns:ahyp="http://schemas.microsoft.com/office/drawing/2018/hyperlinkcolor" val="tx"/>
                    </a:ext>
                  </a:extLst>
                </a:hlinkClick>
              </a:rPr>
              <a:t>Geography</a:t>
            </a:r>
            <a:endParaRPr lang="en-US" sz="2200" dirty="0"/>
          </a:p>
        </p:txBody>
      </p:sp>
      <p:sp>
        <p:nvSpPr>
          <p:cNvPr id="18" name="toc-items-2"/>
          <p:cNvSpPr txBox="1"/>
          <p:nvPr/>
        </p:nvSpPr>
        <p:spPr>
          <a:xfrm>
            <a:off x="6370168" y="3429000"/>
            <a:ext cx="2339264" cy="2514600"/>
          </a:xfrm>
          <a:prstGeom prst="rect">
            <a:avLst/>
          </a:prstGeom>
          <a:noFill/>
          <a:ln/>
        </p:spPr>
        <p:txBody>
          <a:bodyPr wrap="square" lIns="0" tIns="0" rIns="0" bIns="0" rtlCol="0" anchor="t"/>
          <a:lstStyle/>
          <a:p>
            <a:pPr marL="139700" indent="-139700">
              <a:spcAft>
                <a:spcPts val="600"/>
              </a:spcAft>
              <a:buSzPct val="100000"/>
              <a:buChar char="•"/>
            </a:pPr>
            <a:r>
              <a:rPr lang="en-US" sz="1400" u="sng" dirty="0">
                <a:solidFill>
                  <a:schemeClr val="accent5"/>
                </a:solidFill>
                <a:hlinkClick r:id="rId32" action="ppaction://hlinksldjump" tooltip="Go to slide 33">
                  <a:extLst>
                    <a:ext uri="{A12FA001-AC4F-418D-AE19-62706E023703}">
                      <ahyp:hlinkClr xmlns:ahyp="http://schemas.microsoft.com/office/drawing/2018/hyperlinkcolor" val="tx"/>
                    </a:ext>
                  </a:extLst>
                </a:hlinkClick>
              </a:rPr>
              <a:t>Jerusalem and Zion</a:t>
            </a:r>
            <a:endParaRPr lang="en-US" sz="1400" dirty="0"/>
          </a:p>
          <a:p>
            <a:pPr marL="139700" indent="-139700">
              <a:spcAft>
                <a:spcPts val="600"/>
              </a:spcAft>
              <a:buSzPct val="100000"/>
              <a:buChar char="•"/>
            </a:pPr>
            <a:r>
              <a:rPr lang="en-US" sz="1400" u="sng" dirty="0">
                <a:solidFill>
                  <a:schemeClr val="accent5"/>
                </a:solidFill>
                <a:hlinkClick r:id="rId32" action="ppaction://hlinksldjump" tooltip="Go to slide 33">
                  <a:extLst>
                    <a:ext uri="{A12FA001-AC4F-418D-AE19-62706E023703}">
                      <ahyp:hlinkClr xmlns:ahyp="http://schemas.microsoft.com/office/drawing/2018/hyperlinkcolor" val="tx"/>
                    </a:ext>
                  </a:extLst>
                </a:hlinkClick>
              </a:rPr>
              <a:t>Babylon, Persia, and Grecia</a:t>
            </a:r>
            <a:endParaRPr lang="en-US" sz="1400" dirty="0"/>
          </a:p>
          <a:p>
            <a:pPr marL="139700" indent="-139700">
              <a:spcAft>
                <a:spcPts val="600"/>
              </a:spcAft>
              <a:buSzPct val="100000"/>
              <a:buChar char="•"/>
            </a:pPr>
            <a:r>
              <a:rPr lang="en-US" sz="1400" u="sng" dirty="0">
                <a:solidFill>
                  <a:schemeClr val="accent5"/>
                </a:solidFill>
                <a:hlinkClick r:id="rId32" action="ppaction://hlinksldjump" tooltip="Go to slide 33">
                  <a:extLst>
                    <a:ext uri="{A12FA001-AC4F-418D-AE19-62706E023703}">
                      <ahyp:hlinkClr xmlns:ahyp="http://schemas.microsoft.com/office/drawing/2018/hyperlinkcolor" val="tx"/>
                    </a:ext>
                  </a:extLst>
                </a:hlinkClick>
              </a:rPr>
              <a:t>Egypt, the broken reed</a:t>
            </a:r>
            <a:endParaRPr lang="en-US" sz="1400" dirty="0"/>
          </a:p>
        </p:txBody>
      </p:sp>
      <p:sp>
        <p:nvSpPr>
          <p:cNvPr id="19" name="toc-card-3"/>
          <p:cNvSpPr/>
          <p:nvPr/>
        </p:nvSpPr>
        <p:spPr>
          <a:xfrm>
            <a:off x="9075191" y="1828800"/>
            <a:ext cx="2567864" cy="4297680"/>
          </a:xfrm>
          <a:prstGeom prst="roundRect">
            <a:avLst>
              <a:gd name="adj" fmla="val 4273"/>
            </a:avLst>
          </a:prstGeom>
          <a:solidFill>
            <a:schemeClr val="bg1">
              <a:alpha val="10000"/>
            </a:schemeClr>
          </a:solidFill>
          <a:ln w="12700">
            <a:solidFill>
              <a:schemeClr val="accent5"/>
            </a:solidFill>
            <a:prstDash val="solid"/>
          </a:ln>
        </p:spPr>
      </p:sp>
      <p:sp>
        <p:nvSpPr>
          <p:cNvPr id="20" name="icon-bg-link"/>
          <p:cNvSpPr/>
          <p:nvPr/>
        </p:nvSpPr>
        <p:spPr>
          <a:xfrm>
            <a:off x="10039083" y="2103120"/>
            <a:ext cx="640080" cy="640080"/>
          </a:xfrm>
          <a:prstGeom prst="ellipse">
            <a:avLst/>
          </a:prstGeom>
          <a:solidFill>
            <a:schemeClr val="accent2"/>
          </a:solidFill>
          <a:ln/>
        </p:spPr>
      </p:sp>
      <p:pic>
        <p:nvPicPr>
          <p:cNvPr id="21" name="icon-link" descr="link">    </p:cNvPr>
          <p:cNvPicPr>
            <a:picLocks noChangeAspect="1"/>
          </p:cNvPicPr>
          <p:nvPr/>
        </p:nvPicPr>
        <p:blipFill>
          <a:blip r:embed="rId19"/>
          <a:stretch>
            <a:fillRect/>
          </a:stretch>
        </p:blipFill>
        <p:spPr>
          <a:xfrm>
            <a:off x="10183101" y="2247138"/>
            <a:ext cx="352044" cy="352044"/>
          </a:xfrm>
          <a:prstGeom prst="rect">
            <a:avLst/>
          </a:prstGeom>
        </p:spPr>
      </p:pic>
      <p:sp>
        <p:nvSpPr>
          <p:cNvPr id="22" name="toc-label-3"/>
          <p:cNvSpPr txBox="1"/>
          <p:nvPr/>
        </p:nvSpPr>
        <p:spPr>
          <a:xfrm>
            <a:off x="9258071" y="2834640"/>
            <a:ext cx="2202104" cy="457200"/>
          </a:xfrm>
          <a:prstGeom prst="rect">
            <a:avLst/>
          </a:prstGeom>
          <a:noFill/>
          <a:ln/>
        </p:spPr>
        <p:txBody>
          <a:bodyPr wrap="square" lIns="0" tIns="0" rIns="0" bIns="0" rtlCol="0" anchor="ctr"/>
          <a:lstStyle/>
          <a:p>
            <a:pPr algn="ctr" indent="0" marL="0">
              <a:buNone/>
            </a:pPr>
            <a:r>
              <a:rPr lang="en-US" sz="2200" b="1" u="sng" dirty="0">
                <a:solidFill>
                  <a:schemeClr val="bg1"/>
                </a:solidFill>
                <a:latin typeface="Cambria" pitchFamily="34" charset="0"/>
                <a:ea typeface="Cambria" pitchFamily="34" charset="-122"/>
                <a:cs typeface="Cambria" pitchFamily="34" charset="-120"/>
                <a:hlinkClick r:id="rId33" action="ppaction://hlinksldjump" tooltip="Go to Other Themes (slide 34)">
                  <a:extLst>
                    <a:ext uri="{A12FA001-AC4F-418D-AE19-62706E023703}">
                      <ahyp:hlinkClr xmlns:ahyp="http://schemas.microsoft.com/office/drawing/2018/hyperlinkcolor" val="tx"/>
                    </a:ext>
                  </a:extLst>
                </a:hlinkClick>
              </a:rPr>
              <a:t>Other Themes</a:t>
            </a:r>
            <a:endParaRPr lang="en-US" sz="2200" dirty="0"/>
          </a:p>
        </p:txBody>
      </p:sp>
      <p:sp>
        <p:nvSpPr>
          <p:cNvPr id="23" name="toc-items-3"/>
          <p:cNvSpPr txBox="1"/>
          <p:nvPr/>
        </p:nvSpPr>
        <p:spPr>
          <a:xfrm>
            <a:off x="9212351" y="3429000"/>
            <a:ext cx="2339264" cy="2514600"/>
          </a:xfrm>
          <a:prstGeom prst="rect">
            <a:avLst/>
          </a:prstGeom>
          <a:noFill/>
          <a:ln/>
        </p:spPr>
        <p:txBody>
          <a:bodyPr wrap="square" lIns="0" tIns="0" rIns="0" bIns="0" rtlCol="0" anchor="t"/>
          <a:lstStyle/>
          <a:p>
            <a:pPr marL="139700" indent="-139700">
              <a:spcAft>
                <a:spcPts val="600"/>
              </a:spcAft>
              <a:buSzPct val="100000"/>
              <a:buChar char="•"/>
            </a:pPr>
            <a:r>
              <a:rPr lang="en-US" sz="1400" u="sng" dirty="0">
                <a:solidFill>
                  <a:schemeClr val="accent5"/>
                </a:solidFill>
                <a:hlinkClick r:id="rId33" action="ppaction://hlinksldjump" tooltip="Go to slide 34">
                  <a:extLst>
                    <a:ext uri="{A12FA001-AC4F-418D-AE19-62706E023703}">
                      <ahyp:hlinkClr xmlns:ahyp="http://schemas.microsoft.com/office/drawing/2018/hyperlinkcolor" val="tx"/>
                    </a:ext>
                  </a:extLst>
                </a:hlinkClick>
              </a:rPr>
              <a:t>Giving from willing hearts</a:t>
            </a:r>
            <a:endParaRPr lang="en-US" sz="1400" dirty="0"/>
          </a:p>
          <a:p>
            <a:pPr marL="139700" indent="-139700">
              <a:spcAft>
                <a:spcPts val="600"/>
              </a:spcAft>
              <a:buSzPct val="100000"/>
              <a:buChar char="•"/>
            </a:pPr>
            <a:r>
              <a:rPr lang="en-US" sz="1400" u="sng" dirty="0">
                <a:solidFill>
                  <a:schemeClr val="accent5"/>
                </a:solidFill>
                <a:hlinkClick r:id="rId33" action="ppaction://hlinksldjump" tooltip="Go to slide 34">
                  <a:extLst>
                    <a:ext uri="{A12FA001-AC4F-418D-AE19-62706E023703}">
                      <ahyp:hlinkClr xmlns:ahyp="http://schemas.microsoft.com/office/drawing/2018/hyperlinkcolor" val="tx"/>
                    </a:ext>
                  </a:extLst>
                </a:hlinkClick>
              </a:rPr>
              <a:t>Grace, not wages</a:t>
            </a:r>
            <a:endParaRPr lang="en-US" sz="1400" dirty="0"/>
          </a:p>
          <a:p>
            <a:pPr marL="139700" indent="-139700">
              <a:spcAft>
                <a:spcPts val="600"/>
              </a:spcAft>
              <a:buSzPct val="100000"/>
              <a:buChar char="•"/>
            </a:pPr>
            <a:r>
              <a:rPr lang="en-US" sz="1400" u="sng" dirty="0">
                <a:solidFill>
                  <a:schemeClr val="accent5"/>
                </a:solidFill>
                <a:hlinkClick r:id="rId33" action="ppaction://hlinksldjump" tooltip="Go to slide 34">
                  <a:extLst>
                    <a:ext uri="{A12FA001-AC4F-418D-AE19-62706E023703}">
                      <ahyp:hlinkClr xmlns:ahyp="http://schemas.microsoft.com/office/drawing/2018/hyperlinkcolor" val="tx"/>
                    </a:ext>
                  </a:extLst>
                </a:hlinkClick>
              </a:rPr>
              <a:t>The high brought low</a:t>
            </a:r>
            <a:endParaRPr lang="en-US" sz="1400" dirty="0"/>
          </a:p>
          <a:p>
            <a:pPr marL="139700" indent="-139700">
              <a:spcAft>
                <a:spcPts val="600"/>
              </a:spcAft>
              <a:buSzPct val="100000"/>
              <a:buChar char="•"/>
            </a:pPr>
            <a:r>
              <a:rPr lang="en-US" sz="1400" u="sng" dirty="0">
                <a:solidFill>
                  <a:schemeClr val="accent5"/>
                </a:solidFill>
                <a:hlinkClick r:id="rId34" action="ppaction://hlinksldjump" tooltip="Go to slide 35">
                  <a:extLst>
                    <a:ext uri="{A12FA001-AC4F-418D-AE19-62706E023703}">
                      <ahyp:hlinkClr xmlns:ahyp="http://schemas.microsoft.com/office/drawing/2018/hyperlinkcolor" val="tx"/>
                    </a:ext>
                  </a:extLst>
                </a:hlinkClick>
              </a:rPr>
              <a:t>Vanity and what lasts</a:t>
            </a:r>
            <a:endParaRPr lang="en-US" sz="1400" dirty="0"/>
          </a:p>
          <a:p>
            <a:pPr marL="139700" indent="-139700">
              <a:spcAft>
                <a:spcPts val="600"/>
              </a:spcAft>
              <a:buSzPct val="100000"/>
              <a:buChar char="•"/>
            </a:pPr>
            <a:r>
              <a:rPr lang="en-US" sz="1400" u="sng" dirty="0">
                <a:solidFill>
                  <a:schemeClr val="accent5"/>
                </a:solidFill>
                <a:hlinkClick r:id="rId34" action="ppaction://hlinksldjump" tooltip="Go to slide 35">
                  <a:extLst>
                    <a:ext uri="{A12FA001-AC4F-418D-AE19-62706E023703}">
                      <ahyp:hlinkClr xmlns:ahyp="http://schemas.microsoft.com/office/drawing/2018/hyperlinkcolor" val="tx"/>
                    </a:ext>
                  </a:extLst>
                </a:hlinkClick>
              </a:rPr>
              <a:t>Waiting and being purified</a:t>
            </a:r>
            <a:endParaRPr lang="en-US" sz="1400" dirty="0"/>
          </a:p>
          <a:p>
            <a:pPr marL="139700" indent="-139700">
              <a:spcAft>
                <a:spcPts val="600"/>
              </a:spcAft>
              <a:buSzPct val="100000"/>
              <a:buChar char="•"/>
            </a:pPr>
            <a:r>
              <a:rPr lang="en-US" sz="1400" u="sng" dirty="0">
                <a:solidFill>
                  <a:schemeClr val="accent5"/>
                </a:solidFill>
                <a:hlinkClick r:id="rId34" action="ppaction://hlinksldjump" tooltip="Go to slide 35">
                  <a:extLst>
                    <a:ext uri="{A12FA001-AC4F-418D-AE19-62706E023703}">
                      <ahyp:hlinkClr xmlns:ahyp="http://schemas.microsoft.com/office/drawing/2018/hyperlinkcolor" val="tx"/>
                    </a:ext>
                  </a:extLst>
                </a:hlinkClick>
              </a:rPr>
              <a:t>Clean and unclean</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OT1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Chronicles 31 — Hezekiah More Reforms</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Pillars &amp; high places destroyed throughout Judah, Benjamin, Ephraim, and Manasseh. Hezekiah appointed the divisions of priests and Levites. Also appointed the king's portion for the offerings. Large contributions to Levites heaped up, beginning in 3rd month, ending in 7th month. Rooms prepared in the temple for storing the contributions, tithes, and consecrated things. Various temple officers established.</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When the passover is finished, all Israel present breaks the images, cuts down the groves, and throws down the high places and altars in Judah, Benjamin, Ephraim, and Manasseh, then returns home. Hezekiah appoints the courses of the priests and Levites and gives the king's portion for the daily, sabbath, new moon, and feast offerings. He commands Jerusalem to give the portion of the priests and Levites. The people bring firstfruits and tithes in abundance, laid in heaps from the third month to the seventh. Azariah the chief priest reports plenty left over. Chambers are prepared in the temple, Cononiah and Shimei oversee the stores, and Kore distributes the freewill offerings. Hezekiah does what is good, and prospers.</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OT1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Chronicles 31 — Hezekiah More Reforms</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1"/>
                </a:solidFill>
              </a:rPr>
              <a:t>2 Kgs 18:4. </a:t>
            </a:r>
            <a:pPr indent="0" marL="0">
              <a:spcAft>
                <a:spcPts val="1400"/>
              </a:spcAft>
              <a:buNone/>
            </a:pPr>
            <a:r>
              <a:rPr lang="en-US" sz="1700" dirty="0">
                <a:solidFill>
                  <a:schemeClr val="tx1"/>
                </a:solidFill>
              </a:rPr>
              <a:t>He removed the high places, and brake the images, and cut down the groves, and brake in pieces the brasen serpent that Moses had made, the same summary in Kings.</a:t>
            </a:r>
            <a:endParaRPr lang="en-US" sz="1700" dirty="0"/>
          </a:p>
          <a:p>
            <a:pPr indent="0" marL="0">
              <a:spcAft>
                <a:spcPts val="1400"/>
              </a:spcAft>
              <a:buNone/>
            </a:pPr>
            <a:r>
              <a:rPr lang="en-US" sz="1700" b="1" dirty="0">
                <a:solidFill>
                  <a:schemeClr val="accent1"/>
                </a:solidFill>
              </a:rPr>
              <a:t>2 Kgs 18:7. </a:t>
            </a:r>
            <a:pPr indent="0" marL="0">
              <a:spcAft>
                <a:spcPts val="1400"/>
              </a:spcAft>
              <a:buNone/>
            </a:pPr>
            <a:r>
              <a:rPr lang="en-US" sz="1700" dirty="0">
                <a:solidFill>
                  <a:schemeClr val="tx1"/>
                </a:solidFill>
              </a:rPr>
              <a:t>And the LORD was with him; and he prospered whithersoever he went forth, the Kings summary of his prospering.</a:t>
            </a:r>
            <a:endParaRPr lang="en-US" sz="17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3"/>
                </a:solidFill>
              </a:rPr>
              <a:t>None. </a:t>
            </a:r>
            <a:pPr indent="0" marL="0">
              <a:spcAft>
                <a:spcPts val="1400"/>
              </a:spcAft>
              <a:buNone/>
            </a:pPr>
            <a:r>
              <a:rPr lang="en-US" sz="1700" dirty="0">
                <a:solidFill>
                  <a:schemeClr val="tx1"/>
                </a:solidFill>
              </a:rPr>
              <a:t>The chapter cites the law of the LORD in general (v. 3) but quotes no passage, and no later Scripture quotes it.</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OT2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Daniel 11 — Kings of North &amp; South</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[The one with human appearance said] in 1st yr of Darius the Mede, I arose to help him. 3 more kings will arise in Persia, then a 4th, who will be rich. Mighty king from Greece to arise, broken into 4. King of South and King of North will form alliances, fight one another, etc. "Some of those who have insight will fall, in order to refine, purge, and make them pure until the end time, because it is still to come." At the end time, the kings will fight greatly.</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The messenger of Dan 10, who strengthened Darius the Mede, shows Daniel the truth. Three more kings arise in Persia, and a fourth, far richer, stirs all against Greece. A mighty king rules with great dominion, but his kingdom is divided toward the four winds. The king of the south and the king of the north contend through marriages, wars, and betrayals. A vile person obtains the kingdom by flatteries, profanes the sanctuary, takes away the daily sacrifice, and places the abomination that maketh desolate. The people that know their God are strong; some of understanding fall, to be tried and purged. At the time of the end the king of the north comes to his end.</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OT2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Daniel 11 — Kings of North &amp; South</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1"/>
                </a:solidFill>
              </a:rPr>
              <a:t>Dan 8:21-25. </a:t>
            </a:r>
            <a:pPr indent="0" marL="0">
              <a:spcAft>
                <a:spcPts val="1400"/>
              </a:spcAft>
              <a:buNone/>
            </a:pPr>
            <a:r>
              <a:rPr lang="en-US" sz="1700" dirty="0">
                <a:solidFill>
                  <a:schemeClr val="tx1"/>
                </a:solidFill>
              </a:rPr>
              <a:t>And the rough goat is the king of Grecia ... four kingdoms shall stand up out of the nation ... a king of fierce countenance, the same sequence of Persia, Greece, the fourfold division, and a persecuting king.</a:t>
            </a:r>
            <a:endParaRPr lang="en-US" sz="1700" dirty="0"/>
          </a:p>
          <a:p>
            <a:pPr indent="0" marL="0">
              <a:spcAft>
                <a:spcPts val="1400"/>
              </a:spcAft>
              <a:buNone/>
            </a:pPr>
            <a:r>
              <a:rPr lang="en-US" sz="1700" b="1" dirty="0">
                <a:solidFill>
                  <a:schemeClr val="accent1"/>
                </a:solidFill>
              </a:rPr>
              <a:t>Dan 7:24-25. </a:t>
            </a:r>
            <a:pPr indent="0" marL="0">
              <a:spcAft>
                <a:spcPts val="1400"/>
              </a:spcAft>
              <a:buNone/>
            </a:pPr>
            <a:r>
              <a:rPr lang="en-US" sz="1700" dirty="0">
                <a:solidFill>
                  <a:schemeClr val="tx1"/>
                </a:solidFill>
              </a:rPr>
              <a:t>And he shall speak great words against the most High, and shall wear out the saints of the most High, the little horn that parallels the king who speaks marvellous things (v. 36).</a:t>
            </a:r>
            <a:endParaRPr lang="en-US" sz="17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3"/>
                </a:solidFill>
              </a:rPr>
              <a:t>Matt 24:15. </a:t>
            </a:r>
            <a:pPr indent="0" marL="0">
              <a:spcAft>
                <a:spcPts val="1400"/>
              </a:spcAft>
              <a:buNone/>
            </a:pPr>
            <a:r>
              <a:rPr lang="en-US" sz="1700" dirty="0">
                <a:solidFill>
                  <a:schemeClr val="tx1"/>
                </a:solidFill>
              </a:rPr>
              <a:t>When ye therefore shall see the abomination of desolation, spoken of by Daniel the prophet, stand in the holy place, Jesus cites the phrase of v. 31 (with Dan 9:27 and 12:11).</a:t>
            </a:r>
            <a:endParaRPr lang="en-US" sz="1700" dirty="0"/>
          </a:p>
          <a:p>
            <a:pPr indent="0" marL="0">
              <a:spcAft>
                <a:spcPts val="1400"/>
              </a:spcAft>
              <a:buNone/>
            </a:pPr>
            <a:r>
              <a:rPr lang="en-US" sz="1700" b="1" dirty="0">
                <a:solidFill>
                  <a:schemeClr val="accent3"/>
                </a:solidFill>
              </a:rPr>
              <a:t>Mark 13:14. </a:t>
            </a:r>
            <a:pPr indent="0" marL="0">
              <a:spcAft>
                <a:spcPts val="1400"/>
              </a:spcAft>
              <a:buNone/>
            </a:pPr>
            <a:r>
              <a:rPr lang="en-US" sz="1700" dirty="0">
                <a:solidFill>
                  <a:schemeClr val="tx1"/>
                </a:solidFill>
              </a:rPr>
              <a:t>But when ye shall see the abomination of desolation, spoken of by Daniel the prophet, standing where it ought not, the same citation.</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NT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11 — Report; Antioch; Agabus</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Judeans heard that Gentiles had received the word of God. When Peter to Jerusalem, Judaizers disputed with him. Peter tells of vision and of experience at Caesarea. Scattered to Phoenicia, Cyprus, preach to Jews only. Some from Cyprus &amp; Cyrene went to Antioch, preached to some Greeks also. Barnabas sent from Jerusalem to Antioch. He rejoiced. Went to Tarsus to get Saul. They at Antioch for 1 year. "Christians". Agabus proph famine, Barn &amp; Saul to Jeru with relief.</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The brethren in Judaea hear that the Gentiles have received the word of God. At Jerusalem they of the circumcision contend with Peter for eating with uncircumcised men. Peter rehearses the matter in order: the sheet from heaven, the voice saying what God hath cleansed call not thou common, the men from Caesarea, and the Holy Ghost falling on the Gentiles as at the beginning. They hold their peace and glorify God, who has granted the Gentiles repentance unto life. Men of Cyprus and Cyrene preach to the Grecians at Antioch, and many believe. Barnabas comes, fetches Saul from Tarsus, and they teach a whole year; the disciples are first called Christians. Agabus foretells dearth, and relief is sent.</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NT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11 — Report; Antioch; Agabus</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1"/>
                </a:solidFill>
              </a:rPr>
              <a:t>Acts 10:11-12. </a:t>
            </a:r>
            <a:pPr indent="0" marL="0">
              <a:spcAft>
                <a:spcPts val="1400"/>
              </a:spcAft>
              <a:buNone/>
            </a:pPr>
            <a:r>
              <a:rPr lang="en-US" sz="1700" dirty="0">
                <a:solidFill>
                  <a:schemeClr val="tx1"/>
                </a:solidFill>
              </a:rPr>
              <a:t>And saw heaven opened, and a certain vessel descending unto him, as it had been a great sheet knit at the four corners, and let down to the earth, the first account of the vision that Peter retells here.</a:t>
            </a:r>
            <a:endParaRPr lang="en-US" sz="1700" dirty="0"/>
          </a:p>
          <a:p>
            <a:pPr indent="0" marL="0">
              <a:spcAft>
                <a:spcPts val="1400"/>
              </a:spcAft>
              <a:buNone/>
            </a:pPr>
            <a:r>
              <a:rPr lang="en-US" sz="1700" b="1" dirty="0">
                <a:solidFill>
                  <a:schemeClr val="accent1"/>
                </a:solidFill>
              </a:rPr>
              <a:t>Acts 10:44. </a:t>
            </a:r>
            <a:pPr indent="0" marL="0">
              <a:spcAft>
                <a:spcPts val="1400"/>
              </a:spcAft>
              <a:buNone/>
            </a:pPr>
            <a:r>
              <a:rPr lang="en-US" sz="1700" dirty="0">
                <a:solidFill>
                  <a:schemeClr val="tx1"/>
                </a:solidFill>
              </a:rPr>
              <a:t>While Peter yet spake these words, the Holy Ghost fell on all them which heard the word, the same event retold in vv. 15-17.</a:t>
            </a:r>
            <a:endParaRPr lang="en-US" sz="17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3"/>
                </a:solidFill>
              </a:rPr>
              <a:t>None formally from the Old Testament. </a:t>
            </a:r>
            <a:pPr indent="0" marL="0">
              <a:spcAft>
                <a:spcPts val="1400"/>
              </a:spcAft>
              <a:buNone/>
            </a:pPr>
            <a:r>
              <a:rPr lang="en-US" sz="1700" dirty="0">
                <a:solidFill>
                  <a:schemeClr val="tx1"/>
                </a:solidFill>
              </a:rPr>
              <a:t>Peter recalls the word of the Lord in v. 16, John indeed baptized with water; but ye shall be baptized with the Holy Ghost (Acts 1:5).</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NT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12 — James; Peter; Herod</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Herod had James killed with sword. When he saw that it pleased the Jews, he arrested Peter (during the days of Unleavened Bread). Was put in prison, guarded by 4 squads of soldiers, intending to bring him out after the Passover. Fervent prayer. On the night Herod was to bring him out, angel leads Peter out ("Get up quickly"). He thought he was seeing a vision. Rhoda leaves door shut. Guards executed. Herod eaten by worms. Summary. Barn, Saul, JohnMark return from Jerusalem.</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Herod the king kills James the brother of John with the sword. Seeing it pleases the Jews, he takes Peter in the days of unleavened bread under four quaternions of soldiers, meaning to bring him out after the passover. The church prays without ceasing. The night before, an angel wakes Peter, his chains fall off, and he passes the wards and the iron gate, which opens of its own accord. Peter goes to the house of Mary, mother of John Mark, where Rhoda, for gladness, leaves him knocking. Herod executes the keepers. At Caesarea the people hail his voice as a god's; the angel smites him, and he is eaten of worms. The word of God grows.</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NT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12 — James; Peter; Herod</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1"/>
                </a:solidFill>
              </a:rPr>
              <a:t>Acts 5:19. </a:t>
            </a:r>
            <a:pPr indent="0" marL="0">
              <a:spcAft>
                <a:spcPts val="1400"/>
              </a:spcAft>
              <a:buNone/>
            </a:pPr>
            <a:r>
              <a:rPr lang="en-US" sz="1700" dirty="0">
                <a:solidFill>
                  <a:schemeClr val="tx1"/>
                </a:solidFill>
              </a:rPr>
              <a:t>But the angel of the Lord by night opened the prison doors, and brought them forth, an earlier deliverance of the apostles from prison.</a:t>
            </a:r>
            <a:endParaRPr lang="en-US" sz="1700" dirty="0"/>
          </a:p>
          <a:p>
            <a:pPr indent="0" marL="0">
              <a:spcAft>
                <a:spcPts val="1400"/>
              </a:spcAft>
              <a:buNone/>
            </a:pPr>
            <a:r>
              <a:rPr lang="en-US" sz="1700" b="1" dirty="0">
                <a:solidFill>
                  <a:schemeClr val="accent1"/>
                </a:solidFill>
              </a:rPr>
              <a:t>Acts 16:26. </a:t>
            </a:r>
            <a:pPr indent="0" marL="0">
              <a:spcAft>
                <a:spcPts val="1400"/>
              </a:spcAft>
              <a:buNone/>
            </a:pPr>
            <a:r>
              <a:rPr lang="en-US" sz="1700" dirty="0">
                <a:solidFill>
                  <a:schemeClr val="tx1"/>
                </a:solidFill>
              </a:rPr>
              <a:t>And immediately all the doors were opened, and every one's bands were loosed, a later prison deliverance of Paul and Silas.</a:t>
            </a:r>
            <a:endParaRPr lang="en-US" sz="17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3"/>
                </a:solidFill>
              </a:rPr>
              <a:t>None. </a:t>
            </a:r>
            <a:pPr indent="0" marL="0">
              <a:spcAft>
                <a:spcPts val="1400"/>
              </a:spcAft>
              <a:buNone/>
            </a:pPr>
            <a:r>
              <a:rPr lang="en-US" sz="1700" dirty="0">
                <a:solidFill>
                  <a:schemeClr val="tx1"/>
                </a:solidFill>
              </a:rPr>
              <a:t>The chapter quotes no earlier Scripture, and no later Scripture quotes it.</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1 of 8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Job 35 — Elihu: Wait for God</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Elihu continued: Do you say "My righteousness is more than God's?" I will answer you &amp; your friends. Look at the heavens &amp; see, the clouds are higher than you. No one says: where is God my Maker, who makes us wiser than all the beasts &amp; birds? Surely God will not listen to an empty cry, how much less when you say you do not behold Him. The case is before Him, and you must wait for Him. Job multiplies words without knowledge.</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In his third speech Elihu takes up Job's claim that his righteousness is more than God's, and his complaint that it profits nothing to be free from sin. Elihu answers Job and his friends: look up at the heavens and clouds high above you. If Job sins, what does he do to God? If he is righteous, what does God receive? Man's wickedness or righteousness affects only other men. People cry out under oppression, yet no one asks, "Where is God my Maker, who gives songs in the night," who teaches us more than the beasts and birds? God does not hear an empty cry. Though Job says he cannot see Him, his case is before God; he must wait for Him. Job multiplies words without knowledge.</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1 of 8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Job 35 — Elihu: Wait for God</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1"/>
                </a:solidFill>
              </a:rPr>
              <a:t>None identified. </a:t>
            </a:r>
            <a:pPr indent="0" marL="0">
              <a:spcAft>
                <a:spcPts val="1400"/>
              </a:spcAft>
              <a:buNone/>
            </a:pPr>
            <a:r>
              <a:rPr lang="en-US" sz="1700" dirty="0">
                <a:solidFill>
                  <a:schemeClr val="tx1"/>
                </a:solidFill>
              </a:rPr>
              <a:t>Job 35 has no same-incident, close-wording, or duplicated poetic parallel elsewhere in Scripture.</a:t>
            </a:r>
            <a:endParaRPr lang="en-US" sz="17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3"/>
                </a:solidFill>
              </a:rPr>
              <a:t>None identified. </a:t>
            </a:r>
            <a:pPr indent="0" marL="0">
              <a:spcAft>
                <a:spcPts val="1400"/>
              </a:spcAft>
              <a:buNone/>
            </a:pPr>
            <a:r>
              <a:rPr lang="en-US" sz="1700" dirty="0">
                <a:solidFill>
                  <a:schemeClr val="tx1"/>
                </a:solidFill>
              </a:rPr>
              <a:t>Job 35 does not formally quote earlier Scripture, and no later passage clearly quotes Job 35 as such. (Elihu paraphrases Job's own earlier words in vv. 2–3 and 14.)</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2 of 8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Daniel 8 — Ram &amp; He-Goat</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Vision of Daniel in Belshazzar's 3rd year. In the citadel of Susa, in province of Elam, in the vision beside the Ulai Canal. Ram: two horns, one larger. Butting west, north, south, as he pleased. He-goat: notable horn. From the west, trampled the ram. As soon as he was mighty, large horn broken, 4 come up, a small horn from these. How long? 2300 evenings and mornings. Gabriel interprets. Ram: kings of Media &amp; Persia. Goat: kingdom of Greece. Daniel was tired, sick for days.</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In the third year of Belshazzar, Daniel sees himself at Shushan in the province of Elam, by the river of Ulai. A ram with two horns, one higher than the other, pushes westward, northward, and southward, and none can stand before him. A he goat from the west, with a notable horn between his eyes, smites the ram and breaks his two horns. The great horn is broken, four come up, and out of one a little horn waxes great, takes away the daily sacrifice, and casts down the sanctuary. The answer is 2,300 days. Gabriel explains: the ram is Media and Persia, the goat Grecia. Daniel faints and is sick certain days.</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2 of 8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Daniel 8 — Ram &amp; He-Goat</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1"/>
                </a:solidFill>
              </a:rPr>
              <a:t>None. </a:t>
            </a:r>
            <a:pPr indent="0" marL="0">
              <a:spcAft>
                <a:spcPts val="1400"/>
              </a:spcAft>
              <a:buNone/>
            </a:pPr>
            <a:r>
              <a:rPr lang="en-US" sz="1700" dirty="0">
                <a:solidFill>
                  <a:schemeClr val="tx1"/>
                </a:solidFill>
              </a:rPr>
              <a:t>Dan 7 and Dan 11 cover the same kingdoms in other visions.</a:t>
            </a:r>
            <a:endParaRPr lang="en-US" sz="17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3"/>
                </a:solidFill>
              </a:rPr>
              <a:t>None. </a:t>
            </a:r>
            <a:pPr indent="0" marL="0">
              <a:spcAft>
                <a:spcPts val="1400"/>
              </a:spcAft>
              <a:buNone/>
            </a:pPr>
            <a:r>
              <a:rPr lang="en-US" sz="1700" dirty="0">
                <a:solidFill>
                  <a:schemeClr val="tx1"/>
                </a:solidFill>
              </a:rPr>
              <a:t>This chapter quotes no earlier passage, and no later passage quotes it directly.</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3 of 8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Ecclesiastes 2 — Luxuries; All Vanity</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I said to myself: come, I will test you with pleasure. Behold, it too was futility. I explored wine, built houses, planted vineyards, made gardens &amp; parks, planted all kinds of fruit trees, ..., and the pleasures of men: many concubines. I did not refuse my eyes, I did not withhold my heart. All was vanity &amp; striving after wind. I saw wisdom exceeds folly. As fate of a fool, so me. Thus I hated all my labor. Nothing better than eat drink &amp; tell oneself that his labor is good.</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The Preacher proves his heart with mirth, and finds it also vanity. He gives himself to wine while guiding his heart with wisdom. He builds houses, plants vineyards, makes gardens, orchards, and pools, gets servants, herds, silver, gold, singers, and every delight, and withholds not his heart from any joy. Looking on all his works, he finds all vanity and vexation of spirit, and no profit under the sun. Wisdom excels folly as light excels darkness, yet one event happens to the wise and the fool, and both are forgotten. He hates his labour, which he must leave to another. Eating, drinking, and enjoying good in labour are from the hand of God.</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3 of 8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Ecclesiastes 2 — Luxuries; All Vanity</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1"/>
                </a:solidFill>
              </a:rPr>
              <a:t>1 Kgs 10:21-23. </a:t>
            </a:r>
            <a:pPr indent="0" marL="0">
              <a:spcAft>
                <a:spcPts val="1400"/>
              </a:spcAft>
              <a:buNone/>
            </a:pPr>
            <a:r>
              <a:rPr lang="en-US" sz="1700" dirty="0">
                <a:solidFill>
                  <a:schemeClr val="tx1"/>
                </a:solidFill>
              </a:rPr>
              <a:t>And all king Solomon's drinking vessels were of gold ... So king Solomon exceeded all the kings of the earth for riches and for wisdom, the historical record of the wealth described in vv. 4-9.</a:t>
            </a:r>
            <a:endParaRPr lang="en-US" sz="1700" dirty="0"/>
          </a:p>
          <a:p>
            <a:pPr indent="0" marL="0">
              <a:spcAft>
                <a:spcPts val="1400"/>
              </a:spcAft>
              <a:buNone/>
            </a:pPr>
            <a:r>
              <a:rPr lang="en-US" sz="1700" b="1" dirty="0">
                <a:solidFill>
                  <a:schemeClr val="accent1"/>
                </a:solidFill>
              </a:rPr>
              <a:t>Eccl 1:16-18. </a:t>
            </a:r>
            <a:pPr indent="0" marL="0">
              <a:spcAft>
                <a:spcPts val="1400"/>
              </a:spcAft>
              <a:buNone/>
            </a:pPr>
            <a:r>
              <a:rPr lang="en-US" sz="1700" dirty="0">
                <a:solidFill>
                  <a:schemeClr val="tx1"/>
                </a:solidFill>
              </a:rPr>
              <a:t>I communed with mine own heart ... For in much wisdom is much grief, the companion experiment with wisdom that opens this test of pleasure.</a:t>
            </a:r>
            <a:endParaRPr lang="en-US" sz="17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3"/>
                </a:solidFill>
              </a:rPr>
              <a:t>None. </a:t>
            </a:r>
            <a:pPr indent="0" marL="0">
              <a:spcAft>
                <a:spcPts val="1400"/>
              </a:spcAft>
              <a:buNone/>
            </a:pPr>
            <a:r>
              <a:rPr lang="en-US" sz="1700" dirty="0">
                <a:solidFill>
                  <a:schemeClr val="tx1"/>
                </a:solidFill>
              </a:rPr>
              <a:t>The chapter quotes no earlier Scripture, and no later Scripture quotes it.</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4 of 8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Psalms 132 — Ascents: Remember David</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Song of Ascents. Remember, O YHWH, on David's behalf, all his affliction, how he swore to not rest until he found a dwelling place for the Mighty One of Jacob. Let us go into His dwelling place, let us worship at His footstool. Arise, O YHWH, to Your resting place. [Reminder of promise to David]. YHWH has chosen Zion. This is My resting place forever.</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A Song of degrees asks the LORD to remember David and his afflictions: how he vowed to the mighty God of Jacob not to rest until he found a place for the LORD. The worshippers recall hearing of the ark at Ephratah and finding it in the fields of the wood, and resolve to worship at his footstool. Arise, O LORD, into thy rest, thou and the ark of thy strength; let thy priests be clothed with righteousness. For David's sake turn not away the face of thine anointed. The LORD has sworn in truth to set David's fruit upon his throne, and has chosen Zion as his rest for ever, where the horn of David shall bud.</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4 of 8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Psalms 132 — Ascents: Remember David</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1"/>
                </a:solidFill>
              </a:rPr>
              <a:t>2 Chron 6:41-42. </a:t>
            </a:r>
            <a:pPr indent="0" marL="0">
              <a:spcAft>
                <a:spcPts val="1400"/>
              </a:spcAft>
              <a:buNone/>
            </a:pPr>
            <a:r>
              <a:rPr lang="en-US" sz="1700" dirty="0">
                <a:solidFill>
                  <a:schemeClr val="tx1"/>
                </a:solidFill>
              </a:rPr>
              <a:t>Now therefore arise, O LORD God, into thy resting place, thou, and the ark of thy strength ... O LORD God, turn not away the face of thine anointed: remember the mercies of David thy servant, Solomon's prayer at the dedication, closely matching vv. 8-10.</a:t>
            </a:r>
            <a:endParaRPr lang="en-US" sz="1700" dirty="0"/>
          </a:p>
          <a:p>
            <a:pPr indent="0" marL="0">
              <a:spcAft>
                <a:spcPts val="1400"/>
              </a:spcAft>
              <a:buNone/>
            </a:pPr>
            <a:r>
              <a:rPr lang="en-US" sz="1700" b="1" dirty="0">
                <a:solidFill>
                  <a:schemeClr val="accent1"/>
                </a:solidFill>
              </a:rPr>
              <a:t>2 Sam 7:12-16. </a:t>
            </a:r>
            <a:pPr indent="0" marL="0">
              <a:spcAft>
                <a:spcPts val="1400"/>
              </a:spcAft>
              <a:buNone/>
            </a:pPr>
            <a:r>
              <a:rPr lang="en-US" sz="1700" dirty="0">
                <a:solidFill>
                  <a:schemeClr val="tx1"/>
                </a:solidFill>
              </a:rPr>
              <a:t>I will set up thy seed after thee, which shall proceed out of thy bowels, and I will establish his kingdom, the covenant that vv. 11-12 recall.</a:t>
            </a:r>
            <a:endParaRPr lang="en-US" sz="17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3"/>
                </a:solidFill>
              </a:rPr>
              <a:t>Acts 2:30. </a:t>
            </a:r>
            <a:pPr indent="0" marL="0">
              <a:spcAft>
                <a:spcPts val="1400"/>
              </a:spcAft>
              <a:buNone/>
            </a:pPr>
            <a:r>
              <a:rPr lang="en-US" sz="1700" dirty="0">
                <a:solidFill>
                  <a:schemeClr val="tx1"/>
                </a:solidFill>
              </a:rPr>
              <a:t>Therefore being a prophet, and knowing that God had sworn with an oath to him, that of the fruit of his loins, according to the flesh, he would raise up Christ to sit on his throne, Peter alludes to v. 11.</a:t>
            </a:r>
            <a:endParaRPr lang="en-US" sz="1700" dirty="0"/>
          </a:p>
          <a:p>
            <a:pPr indent="0" marL="0">
              <a:spcAft>
                <a:spcPts val="1400"/>
              </a:spcAft>
              <a:buNone/>
            </a:pPr>
            <a:r>
              <a:rPr lang="en-US" sz="1700" b="1" dirty="0">
                <a:solidFill>
                  <a:schemeClr val="accent3"/>
                </a:solidFill>
              </a:rPr>
              <a:t>Luke 1:69. </a:t>
            </a:r>
            <a:pPr indent="0" marL="0">
              <a:spcAft>
                <a:spcPts val="1400"/>
              </a:spcAft>
              <a:buNone/>
            </a:pPr>
            <a:r>
              <a:rPr lang="en-US" sz="1700" dirty="0">
                <a:solidFill>
                  <a:schemeClr val="tx1"/>
                </a:solidFill>
              </a:rPr>
              <a:t>And hath raised up an horn of salvation for us in the house of his servant David, Zacharias echoes v. 17.</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5 of 8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Leviticus 14 — Cleansed Leper; Mildew</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Cleansed leper brought to the priest, who shall inspect outside the camp. If cleansed, take two live clean birds, cedar wood, a scarlet string, and hyssop. Slay one bird in earthenware vessel over running water. The live bird with cedarwood cord &amp; hyssop shall be dipped in blood of the dead bird, then released into an open field. Various washings, shaving, offerings (based on wealth), sprinklings. Laws for mildewed house.</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The LORD gives the law of the leper in the day of his cleansing. The priest goes out of the camp and, if the plague is healed, takes two living clean birds, cedar wood, scarlet, and hyssop. One bird is killed over running water; the living bird, dipped in its blood, is let loose into the open field after the leper is sprinkled seven times. The man washes and shaves, and on the eighth day brings offerings, with blood and oil put on his right ear, thumb, and great toe. The poor may bring less. In Canaan a plagued house is inspected, its stones removed, or the house broken down; a cleansed house is atoned for with two birds.</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5 of 8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Leviticus 14 — Cleansed Leper; Mildew</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1"/>
                </a:solidFill>
              </a:rPr>
              <a:t>None. </a:t>
            </a:r>
            <a:pPr indent="0" marL="0">
              <a:spcAft>
                <a:spcPts val="1400"/>
              </a:spcAft>
              <a:buNone/>
            </a:pPr>
            <a:r>
              <a:rPr lang="en-US" sz="1700" dirty="0">
                <a:solidFill>
                  <a:schemeClr val="tx1"/>
                </a:solidFill>
              </a:rPr>
              <a:t>The cleansing rite for a healed leper and the law of the leprous house appear only here in the Law.</a:t>
            </a:r>
            <a:endParaRPr lang="en-US" sz="17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3"/>
                </a:solidFill>
              </a:rPr>
              <a:t>Matt 8:4. </a:t>
            </a:r>
            <a:pPr indent="0" marL="0">
              <a:spcAft>
                <a:spcPts val="1400"/>
              </a:spcAft>
              <a:buNone/>
            </a:pPr>
            <a:r>
              <a:rPr lang="en-US" sz="1700" dirty="0">
                <a:solidFill>
                  <a:schemeClr val="tx1"/>
                </a:solidFill>
              </a:rPr>
              <a:t>And Jesus saith unto him, See thou tell no man; but go thy way, shew thyself to the priest, and offer the gift that Moses commanded, for a testimony unto them, Jesus refers to the offering of this chapter (also Mark 1:44; Luke 5:14).</a:t>
            </a:r>
            <a:endParaRPr lang="en-US" sz="1700" dirty="0"/>
          </a:p>
          <a:p>
            <a:pPr indent="0" marL="0">
              <a:spcAft>
                <a:spcPts val="1400"/>
              </a:spcAft>
              <a:buNone/>
            </a:pPr>
            <a:r>
              <a:rPr lang="en-US" sz="1700" b="1" dirty="0">
                <a:solidFill>
                  <a:schemeClr val="accent3"/>
                </a:solidFill>
              </a:rPr>
              <a:t>Luke 17:14. </a:t>
            </a:r>
            <a:pPr indent="0" marL="0">
              <a:spcAft>
                <a:spcPts val="1400"/>
              </a:spcAft>
              <a:buNone/>
            </a:pPr>
            <a:r>
              <a:rPr lang="en-US" sz="1700" dirty="0">
                <a:solidFill>
                  <a:schemeClr val="tx1"/>
                </a:solidFill>
              </a:rPr>
              <a:t>And when he saw them, he said unto them, Go shew yourselves unto the priests, the ten lepers sent under this law.</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6 of 8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Matthew 20 — Laborers; Mom; 2 Blind</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Parable of Laborers in Vineyard (all day, 3, 6, 9, 11th hours), 1 denarius for the day. Paid in reverse order of hiring. Last shall be first, and first last. Death foretold 3rd time. Mother of sons of Zebedee request. Ten become indignant when hear of request. Jesus: whoever wishes to become great among you shall be your slave. Two blind men healed as they were leaving Jericho.</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Jesus likens the kingdom of heaven to a householder who hires labourers early for a penny a day, then others at the third, sixth, ninth, and eleventh hours. At evening all receive a penny, beginning from the last. Those hired first murmur, but he does them no wrong and may do what he will with his own; so the last shall be first. Going up to Jerusalem, Jesus foretells his betrayal, crucifixion, and rising the third day. The mother of Zebedee's children asks thrones for her sons; he asks if they can drink his cup. Greatness is service, for the Son of man came to give his life a ransom for many. Leaving Jericho, he opens two blind men's eyes.</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6 of 8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Matthew 20 — Laborers; Mom; 2 Blind</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1"/>
                </a:solidFill>
              </a:rPr>
              <a:t>Mark 10:32-52. </a:t>
            </a:r>
            <a:pPr indent="0" marL="0">
              <a:spcAft>
                <a:spcPts val="1400"/>
              </a:spcAft>
              <a:buNone/>
            </a:pPr>
            <a:r>
              <a:rPr lang="en-US" sz="1700" dirty="0">
                <a:solidFill>
                  <a:schemeClr val="tx1"/>
                </a:solidFill>
              </a:rPr>
              <a:t>And they were in the way going up to Jerusalem ... James and John, the sons of Zebedee, come unto him ... blind Bartimaeus, the parallel to vv. 17-34 (the labourers parable is in Matthew only).</a:t>
            </a:r>
            <a:endParaRPr lang="en-US" sz="1700" dirty="0"/>
          </a:p>
          <a:p>
            <a:pPr indent="0" marL="0">
              <a:spcAft>
                <a:spcPts val="1400"/>
              </a:spcAft>
              <a:buNone/>
            </a:pPr>
            <a:r>
              <a:rPr lang="en-US" sz="1700" b="1" dirty="0">
                <a:solidFill>
                  <a:schemeClr val="accent1"/>
                </a:solidFill>
              </a:rPr>
              <a:t>Luke 18:31-43. </a:t>
            </a:r>
            <a:pPr indent="0" marL="0">
              <a:spcAft>
                <a:spcPts val="1400"/>
              </a:spcAft>
              <a:buNone/>
            </a:pPr>
            <a:r>
              <a:rPr lang="en-US" sz="1700" dirty="0">
                <a:solidFill>
                  <a:schemeClr val="tx1"/>
                </a:solidFill>
              </a:rPr>
              <a:t>Then he took unto him the twelve ... a certain blind man sat by the way side begging, the parallel to vv. 17-19 and 29-34.</a:t>
            </a:r>
            <a:endParaRPr lang="en-US" sz="17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3"/>
                </a:solidFill>
              </a:rPr>
              <a:t>None formally. </a:t>
            </a:r>
            <a:pPr indent="0" marL="0">
              <a:spcAft>
                <a:spcPts val="1400"/>
              </a:spcAft>
              <a:buNone/>
            </a:pPr>
            <a:r>
              <a:rPr lang="en-US" sz="1700" dirty="0">
                <a:solidFill>
                  <a:schemeClr val="tx1"/>
                </a:solidFill>
              </a:rPr>
              <a:t>The ransom saying of v. 28 echoes Isa 53:10-12 (he hath poured out his soul unto death ... he bare the sin of many), an allusion rather than a citation.</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7 of 8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Ezekiel 17 — Two Eagles &amp; Vine</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A great eagle came to Lebanon and took topmost twigs of a cedar, planted it in fertile soil. It became a spreading vine. Another great eagle, the vine bent toward him. It will wither when the east wind blows. The meaning of this parable: Babylon took king of Judah, but the new king rebelled by sending envoys to Egypt. In Babylon he shall die. YHWH: I will pluck a young twig, plant it on a high mountain in Israel. All the trees of the field will know that I am YHWH.</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Ezekiel puts forth a riddle to the house of Israel. A great eagle comes to Lebanon, crops the top of the cedar's young twigs, carries it to a land of traffick, and plants the seed of the land as a spreading vine of low stature. Another great eagle appears, and the vine bends its roots toward him. It shall wither when the east wind touches it. The meaning: the king of Babylon took Jerusalem's king and princes, and made a covenant with one of the king's seed, who rebelled by sending to Egypt. He shall die in Babylon, for he despised the oath. Then the Lord GOD will plant a tender twig on Israel's high mountain, a goodly cedar.</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7 of 8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Ezekiel 17 — Two Eagles &amp; Vine</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1"/>
                </a:solidFill>
              </a:rPr>
              <a:t>2 Kgs 24:10-20. </a:t>
            </a:r>
            <a:pPr indent="0" marL="0">
              <a:spcAft>
                <a:spcPts val="1400"/>
              </a:spcAft>
              <a:buNone/>
            </a:pPr>
            <a:r>
              <a:rPr lang="en-US" sz="1700" dirty="0">
                <a:solidFill>
                  <a:schemeClr val="tx1"/>
                </a:solidFill>
              </a:rPr>
              <a:t>At that time the servants of Nebuchadnezzar king of Babylon came up against Jerusalem ... And the king of Babylon made Mattaniah his father's brother king ... and Zedekiah rebelled against the king of Babylon, the history behind vv. 12-15.</a:t>
            </a:r>
            <a:endParaRPr lang="en-US" sz="1700" dirty="0"/>
          </a:p>
          <a:p>
            <a:pPr indent="0" marL="0">
              <a:spcAft>
                <a:spcPts val="1400"/>
              </a:spcAft>
              <a:buNone/>
            </a:pPr>
            <a:r>
              <a:rPr lang="en-US" sz="1700" b="1" dirty="0">
                <a:solidFill>
                  <a:schemeClr val="accent1"/>
                </a:solidFill>
              </a:rPr>
              <a:t>2 Chron 36:13. </a:t>
            </a:r>
            <a:pPr indent="0" marL="0">
              <a:spcAft>
                <a:spcPts val="1400"/>
              </a:spcAft>
              <a:buNone/>
            </a:pPr>
            <a:r>
              <a:rPr lang="en-US" sz="1700" dirty="0">
                <a:solidFill>
                  <a:schemeClr val="tx1"/>
                </a:solidFill>
              </a:rPr>
              <a:t>And he also rebelled against king Nebuchadnezzar, who had made him swear by God, the broken oath of vv. 13-19.</a:t>
            </a:r>
            <a:endParaRPr lang="en-US" sz="17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3"/>
                </a:solidFill>
              </a:rPr>
              <a:t>None directly. </a:t>
            </a:r>
            <a:pPr indent="0" marL="0">
              <a:spcAft>
                <a:spcPts val="1400"/>
              </a:spcAft>
              <a:buNone/>
            </a:pPr>
            <a:r>
              <a:rPr lang="en-US" sz="1700" dirty="0">
                <a:solidFill>
                  <a:schemeClr val="tx1"/>
                </a:solidFill>
              </a:rPr>
              <a:t>The birds lodging under the cedar of v. 23 are echoed in Jesus' mustard seed parable (Matt 13:32), an allusion rather than a citation.</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8 of 8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Nehemiah 7 — Leaders; Returnees; Donations</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Once wall &amp; doors rebuilt, singers &amp; Levites appointed, Nehemiah appointed Hanani his brother &amp; Hananiah the [faithful] commander of the fortress, in charge of Jerusalem. City spacious but had few houses. Found list of those who had returned with Zerubbabel &amp; Joshua. List [from Ezra 2], total 42,360 with 7,337 servants. Gold drachmas, basins, silver minas, and 530+67=617 priests' garments donated. In the 7th month, sons of Israel lived in their cities.</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With the wall built and the doors set up, the porters, singers, and Levites are appointed. Nehemiah gives his brother Hanani and Hananiah, ruler of the palace, a faithful man who feared God above many, charge over Jerusalem, with the gates kept shut until the sun is hot. The city is large, but the people few and the houses not built. God puts it in Nehemiah's heart to reckon the people by genealogy, and he finds the register of those who came up first with Zerubbabel and Jeshua. The list numbers families, priests, Levites, singers, porters, and Nethinims. The congregation totals 42,360, and gifts are given to the work. In the seventh month Israel dwells in their cities.</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8 of 8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Nehemiah 7 — Leaders; Returnees; Donations</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1"/>
                </a:solidFill>
              </a:rPr>
              <a:t>Ezra 2:1-70. </a:t>
            </a:r>
            <a:pPr indent="0" marL="0">
              <a:spcAft>
                <a:spcPts val="1400"/>
              </a:spcAft>
              <a:buNone/>
            </a:pPr>
            <a:r>
              <a:rPr lang="en-US" sz="1700" dirty="0">
                <a:solidFill>
                  <a:schemeClr val="tx1"/>
                </a:solidFill>
              </a:rPr>
              <a:t>Now these are the children of the province that went up out of the captivity ... So the priests, and the Levites ... dwelt in their cities, the same register with small differences in names and numbers.</a:t>
            </a:r>
            <a:endParaRPr lang="en-US" sz="1700" dirty="0"/>
          </a:p>
          <a:p>
            <a:pPr indent="0" marL="0">
              <a:spcAft>
                <a:spcPts val="1400"/>
              </a:spcAft>
              <a:buNone/>
            </a:pPr>
            <a:r>
              <a:rPr lang="en-US" sz="1700" b="1" dirty="0">
                <a:solidFill>
                  <a:schemeClr val="accent1"/>
                </a:solidFill>
              </a:rPr>
              <a:t>Ezra 3:1. </a:t>
            </a:r>
            <a:pPr indent="0" marL="0">
              <a:spcAft>
                <a:spcPts val="1400"/>
              </a:spcAft>
              <a:buNone/>
            </a:pPr>
            <a:r>
              <a:rPr lang="en-US" sz="1700" dirty="0">
                <a:solidFill>
                  <a:schemeClr val="tx1"/>
                </a:solidFill>
              </a:rPr>
              <a:t>And when the seventh month was come, and the children of Israel were in the cities, the people gathered themselves together as one man to Jerusalem, the same closing line as v. 73.</a:t>
            </a:r>
            <a:endParaRPr lang="en-US" sz="17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3"/>
                </a:solidFill>
              </a:rPr>
              <a:t>None. </a:t>
            </a:r>
            <a:pPr indent="0" marL="0">
              <a:spcAft>
                <a:spcPts val="1400"/>
              </a:spcAft>
              <a:buNone/>
            </a:pPr>
            <a:r>
              <a:rPr lang="en-US" sz="1700" dirty="0">
                <a:solidFill>
                  <a:schemeClr val="tx1"/>
                </a:solidFill>
              </a:rPr>
              <a:t>The chapter reproduces the register of Ezra 2 but quotes no other Scripture, and no later Scripture quotes it.</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ph idx="100" type="body" hasCustomPrompt="1"/>
          </p:nvPr>
        </p:nvSpPr>
        <p:spPr>
          <a:xfrm>
            <a:off x="548640" y="502920"/>
            <a:ext cx="10271455" cy="365760"/>
          </a:xfrm>
          <a:prstGeom prst="rect">
            <a:avLst/>
          </a:prstGeom>
          <a:noFill/>
          <a:ln/>
        </p:spPr>
        <p:txBody>
          <a:bodyPr wrap="square" lIns="0" tIns="0" rIns="0" bIns="0" rtlCol="0"/>
          <a:lstStyle/>
          <a:p>
            <a:pPr indent="0" marL="0">
              <a:buNone/>
            </a:pPr>
            <a:r>
              <a:rPr lang="en-US" sz="1300" b="1" spc="300" kern="0" dirty="0">
                <a:solidFill>
                  <a:schemeClr val="accent6"/>
                </a:solidFill>
              </a:rPr>
              <a:t>SECTIONS 2–5</a:t>
            </a:r>
            <a:endParaRPr lang="en-US" sz="1300" dirty="0"/>
          </a:p>
        </p:txBody>
      </p:sp>
      <p:sp>
        <p:nvSpPr>
          <p:cNvPr id="3" name="Text 0"/>
          <p:cNvSpPr/>
          <p:nvPr>
            <p:ph idx="101" type="title" hasCustomPrompt="1"/>
          </p:nvPr>
        </p:nvSpPr>
        <p:spPr>
          <a:xfrm>
            <a:off x="548640" y="868680"/>
            <a:ext cx="10271455" cy="822960"/>
          </a:xfrm>
          <a:prstGeom prst="rect">
            <a:avLst/>
          </a:prstGeom>
          <a:noFill/>
          <a:ln/>
        </p:spPr>
        <p:txBody>
          <a:bodyPr wrap="square" lIns="0" tIns="0" rIns="0" bIns="0" rtlCol="0" anchor="t"/>
          <a:lstStyle/>
          <a:p>
            <a:pPr algn="l" indent="0" marL="0">
              <a:buNone/>
            </a:pPr>
            <a:r>
              <a:rPr lang="en-US" sz="3600" b="1" dirty="0">
                <a:solidFill>
                  <a:schemeClr val="bg1"/>
                </a:solidFill>
                <a:latin typeface="Cambria" pitchFamily="34" charset="0"/>
                <a:ea typeface="Cambria" pitchFamily="34" charset="-122"/>
                <a:cs typeface="Cambria" pitchFamily="34" charset="-120"/>
              </a:rPr>
              <a:t>Connections Across Today's Chapters</a:t>
            </a:r>
            <a:endParaRPr lang="en-US" sz="3600" dirty="0"/>
          </a:p>
        </p:txBody>
      </p:sp>
      <p:sp>
        <p:nvSpPr>
          <p:cNvPr id="4" name="back-to-contents">
            <a:hlinkClick r:id="rId8" tooltip="Back to the Connections contents (slide 4)" action="ppaction://hlinksldjump"/>
          </p:cNvPr>
          <p:cNvSpPr txBox="1"/>
          <p:nvPr/>
        </p:nvSpPr>
        <p:spPr>
          <a:xfrm>
            <a:off x="8663026" y="457200"/>
            <a:ext cx="2011680" cy="292608"/>
          </a:xfrm>
          <a:prstGeom prst="rect">
            <a:avLst/>
          </a:prstGeom>
          <a:noFill/>
          <a:ln/>
        </p:spPr>
        <p:txBody>
          <a:bodyPr wrap="square" lIns="0" tIns="0" rIns="0" bIns="0" rtlCol="0" anchor="ctr"/>
          <a:lstStyle/>
          <a:p>
            <a:pPr algn="r" indent="0" marL="0">
              <a:buNone/>
            </a:pPr>
            <a:r>
              <a:rPr lang="en-US" sz="1200" b="1" u="sng" dirty="0">
                <a:solidFill>
                  <a:schemeClr val="accent5"/>
                </a:solidFill>
                <a:hlinkClick r:id="rId8" action="ppaction://hlinksldjump" tooltip="Back to the Connections contents (slide 4)">
                  <a:extLst>
                    <a:ext uri="{A12FA001-AC4F-418D-AE19-62706E023703}">
                      <ahyp:hlinkClr xmlns:ahyp="http://schemas.microsoft.com/office/drawing/2018/hyperlinkcolor" val="tx"/>
                    </a:ext>
                  </a:extLst>
                </a:hlinkClick>
              </a:rPr>
              <a:t>‹ Back to Contents</a:t>
            </a:r>
            <a:endParaRPr lang="en-US" sz="1200" dirty="0"/>
          </a:p>
        </p:txBody>
      </p:sp>
      <p:sp>
        <p:nvSpPr>
          <p:cNvPr id="5" name="con-card-0"/>
          <p:cNvSpPr/>
          <p:nvPr/>
        </p:nvSpPr>
        <p:spPr>
          <a:xfrm>
            <a:off x="548640" y="2651760"/>
            <a:ext cx="2567864" cy="2377440"/>
          </a:xfrm>
          <a:prstGeom prst="roundRect">
            <a:avLst>
              <a:gd name="adj" fmla="val 4615"/>
            </a:avLst>
          </a:prstGeom>
          <a:solidFill>
            <a:schemeClr val="bg1">
              <a:alpha val="10000"/>
            </a:schemeClr>
          </a:solidFill>
          <a:ln w="12700">
            <a:solidFill>
              <a:schemeClr val="accent5"/>
            </a:solidFill>
            <a:prstDash val="solid"/>
          </a:ln>
        </p:spPr>
      </p:sp>
      <p:sp>
        <p:nvSpPr>
          <p:cNvPr id="6" name="icon-bg-users"/>
          <p:cNvSpPr/>
          <p:nvPr/>
        </p:nvSpPr>
        <p:spPr>
          <a:xfrm>
            <a:off x="1466812" y="3017520"/>
            <a:ext cx="731520" cy="731520"/>
          </a:xfrm>
          <a:prstGeom prst="ellipse">
            <a:avLst/>
          </a:prstGeom>
          <a:solidFill>
            <a:schemeClr val="accent2"/>
          </a:solidFill>
          <a:ln/>
        </p:spPr>
      </p:sp>
      <p:pic>
        <p:nvPicPr>
          <p:cNvPr id="7" name="icon-users" descr="users">    </p:cNvPr>
          <p:cNvPicPr>
            <a:picLocks noChangeAspect="1"/>
          </p:cNvPicPr>
          <p:nvPr/>
        </p:nvPicPr>
        <p:blipFill>
          <a:blip r:embed="rId2"/>
          <a:stretch>
            <a:fillRect/>
          </a:stretch>
        </p:blipFill>
        <p:spPr>
          <a:xfrm>
            <a:off x="1631404" y="3182112"/>
            <a:ext cx="402336" cy="402336"/>
          </a:xfrm>
          <a:prstGeom prst="rect">
            <a:avLst/>
          </a:prstGeom>
        </p:spPr>
      </p:pic>
      <p:sp>
        <p:nvSpPr>
          <p:cNvPr id="8" name="con-label-0"/>
          <p:cNvSpPr txBox="1"/>
          <p:nvPr/>
        </p:nvSpPr>
        <p:spPr>
          <a:xfrm>
            <a:off x="731520" y="3886200"/>
            <a:ext cx="2202104" cy="457200"/>
          </a:xfrm>
          <a:prstGeom prst="rect">
            <a:avLst/>
          </a:prstGeom>
          <a:noFill/>
          <a:ln/>
        </p:spPr>
        <p:txBody>
          <a:bodyPr wrap="square" lIns="0" tIns="0" rIns="0" bIns="0" rtlCol="0" anchor="ctr"/>
          <a:lstStyle/>
          <a:p>
            <a:pPr algn="ctr" indent="0" marL="0">
              <a:buNone/>
            </a:pPr>
            <a:r>
              <a:rPr lang="en-US" sz="2200" b="1" dirty="0">
                <a:solidFill>
                  <a:schemeClr val="bg1"/>
                </a:solidFill>
                <a:latin typeface="Cambria" pitchFamily="34" charset="0"/>
                <a:ea typeface="Cambria" pitchFamily="34" charset="-122"/>
                <a:cs typeface="Cambria" pitchFamily="34" charset="-120"/>
              </a:rPr>
              <a:t>People</a:t>
            </a:r>
            <a:endParaRPr lang="en-US" sz="2200" dirty="0"/>
          </a:p>
        </p:txBody>
      </p:sp>
      <p:sp>
        <p:nvSpPr>
          <p:cNvPr id="9" name="con-sub-0"/>
          <p:cNvSpPr txBox="1"/>
          <p:nvPr/>
        </p:nvSpPr>
        <p:spPr>
          <a:xfrm>
            <a:off x="731520" y="4343400"/>
            <a:ext cx="2202104" cy="365760"/>
          </a:xfrm>
          <a:prstGeom prst="rect">
            <a:avLst/>
          </a:prstGeom>
          <a:noFill/>
          <a:ln/>
        </p:spPr>
        <p:txBody>
          <a:bodyPr wrap="square" lIns="0" tIns="0" rIns="0" bIns="0" rtlCol="0" anchor="ctr"/>
          <a:lstStyle/>
          <a:p>
            <a:pPr algn="ctr" indent="0" marL="0">
              <a:buNone/>
            </a:pPr>
            <a:r>
              <a:rPr lang="en-US" sz="1400" dirty="0">
                <a:solidFill>
                  <a:schemeClr val="accent5"/>
                </a:solidFill>
              </a:rPr>
              <a:t>4 connections</a:t>
            </a:r>
            <a:endParaRPr lang="en-US" sz="1400" dirty="0"/>
          </a:p>
        </p:txBody>
      </p:sp>
      <p:sp>
        <p:nvSpPr>
          <p:cNvPr id="10" name="con-card-1"/>
          <p:cNvSpPr/>
          <p:nvPr/>
        </p:nvSpPr>
        <p:spPr>
          <a:xfrm>
            <a:off x="3390824" y="2651760"/>
            <a:ext cx="2567864" cy="2377440"/>
          </a:xfrm>
          <a:prstGeom prst="roundRect">
            <a:avLst>
              <a:gd name="adj" fmla="val 4615"/>
            </a:avLst>
          </a:prstGeom>
          <a:solidFill>
            <a:schemeClr val="bg1">
              <a:alpha val="10000"/>
            </a:schemeClr>
          </a:solidFill>
          <a:ln w="12700">
            <a:solidFill>
              <a:schemeClr val="accent5"/>
            </a:solidFill>
            <a:prstDash val="solid"/>
          </a:ln>
        </p:spPr>
      </p:sp>
      <p:sp>
        <p:nvSpPr>
          <p:cNvPr id="11" name="icon-bg-hour"/>
          <p:cNvSpPr/>
          <p:nvPr/>
        </p:nvSpPr>
        <p:spPr>
          <a:xfrm>
            <a:off x="4308996" y="3017520"/>
            <a:ext cx="731520" cy="731520"/>
          </a:xfrm>
          <a:prstGeom prst="ellipse">
            <a:avLst/>
          </a:prstGeom>
          <a:solidFill>
            <a:schemeClr val="accent2"/>
          </a:solidFill>
          <a:ln/>
        </p:spPr>
      </p:sp>
      <p:pic>
        <p:nvPicPr>
          <p:cNvPr id="12" name="icon-hour" descr="hour">    </p:cNvPr>
          <p:cNvPicPr>
            <a:picLocks noChangeAspect="1"/>
          </p:cNvPicPr>
          <p:nvPr/>
        </p:nvPicPr>
        <p:blipFill>
          <a:blip r:embed="rId3"/>
          <a:stretch>
            <a:fillRect/>
          </a:stretch>
        </p:blipFill>
        <p:spPr>
          <a:xfrm>
            <a:off x="4473588" y="3182112"/>
            <a:ext cx="402336" cy="402336"/>
          </a:xfrm>
          <a:prstGeom prst="rect">
            <a:avLst/>
          </a:prstGeom>
        </p:spPr>
      </p:pic>
      <p:sp>
        <p:nvSpPr>
          <p:cNvPr id="13" name="con-label-1"/>
          <p:cNvSpPr txBox="1"/>
          <p:nvPr/>
        </p:nvSpPr>
        <p:spPr>
          <a:xfrm>
            <a:off x="3573704" y="3886200"/>
            <a:ext cx="2202104" cy="457200"/>
          </a:xfrm>
          <a:prstGeom prst="rect">
            <a:avLst/>
          </a:prstGeom>
          <a:noFill/>
          <a:ln/>
        </p:spPr>
        <p:txBody>
          <a:bodyPr wrap="square" lIns="0" tIns="0" rIns="0" bIns="0" rtlCol="0" anchor="ctr"/>
          <a:lstStyle/>
          <a:p>
            <a:pPr algn="ctr" indent="0" marL="0">
              <a:buNone/>
            </a:pPr>
            <a:r>
              <a:rPr lang="en-US" sz="2200" b="1" dirty="0">
                <a:solidFill>
                  <a:schemeClr val="bg1"/>
                </a:solidFill>
                <a:latin typeface="Cambria" pitchFamily="34" charset="0"/>
                <a:ea typeface="Cambria" pitchFamily="34" charset="-122"/>
                <a:cs typeface="Cambria" pitchFamily="34" charset="-120"/>
              </a:rPr>
              <a:t>Chronology</a:t>
            </a:r>
            <a:endParaRPr lang="en-US" sz="2200" dirty="0"/>
          </a:p>
        </p:txBody>
      </p:sp>
      <p:sp>
        <p:nvSpPr>
          <p:cNvPr id="14" name="con-sub-1"/>
          <p:cNvSpPr txBox="1"/>
          <p:nvPr/>
        </p:nvSpPr>
        <p:spPr>
          <a:xfrm>
            <a:off x="3573704" y="4343400"/>
            <a:ext cx="2202104" cy="365760"/>
          </a:xfrm>
          <a:prstGeom prst="rect">
            <a:avLst/>
          </a:prstGeom>
          <a:noFill/>
          <a:ln/>
        </p:spPr>
        <p:txBody>
          <a:bodyPr wrap="square" lIns="0" tIns="0" rIns="0" bIns="0" rtlCol="0" anchor="ctr"/>
          <a:lstStyle/>
          <a:p>
            <a:pPr algn="ctr" indent="0" marL="0">
              <a:buNone/>
            </a:pPr>
            <a:r>
              <a:rPr lang="en-US" sz="1400" dirty="0">
                <a:solidFill>
                  <a:schemeClr val="accent5"/>
                </a:solidFill>
              </a:rPr>
              <a:t>4 connections + timeline</a:t>
            </a:r>
            <a:endParaRPr lang="en-US" sz="1400" dirty="0"/>
          </a:p>
        </p:txBody>
      </p:sp>
      <p:sp>
        <p:nvSpPr>
          <p:cNvPr id="15" name="con-card-2"/>
          <p:cNvSpPr/>
          <p:nvPr/>
        </p:nvSpPr>
        <p:spPr>
          <a:xfrm>
            <a:off x="6233008" y="2651760"/>
            <a:ext cx="2567864" cy="2377440"/>
          </a:xfrm>
          <a:prstGeom prst="roundRect">
            <a:avLst>
              <a:gd name="adj" fmla="val 4615"/>
            </a:avLst>
          </a:prstGeom>
          <a:solidFill>
            <a:schemeClr val="bg1">
              <a:alpha val="10000"/>
            </a:schemeClr>
          </a:solidFill>
          <a:ln w="12700">
            <a:solidFill>
              <a:schemeClr val="accent5"/>
            </a:solidFill>
            <a:prstDash val="solid"/>
          </a:ln>
        </p:spPr>
      </p:sp>
      <p:sp>
        <p:nvSpPr>
          <p:cNvPr id="16" name="icon-bg-map"/>
          <p:cNvSpPr/>
          <p:nvPr/>
        </p:nvSpPr>
        <p:spPr>
          <a:xfrm>
            <a:off x="7151180" y="3017520"/>
            <a:ext cx="731520" cy="731520"/>
          </a:xfrm>
          <a:prstGeom prst="ellipse">
            <a:avLst/>
          </a:prstGeom>
          <a:solidFill>
            <a:schemeClr val="accent2"/>
          </a:solidFill>
          <a:ln/>
        </p:spPr>
      </p:sp>
      <p:pic>
        <p:nvPicPr>
          <p:cNvPr id="17" name="icon-map" descr="map">    </p:cNvPr>
          <p:cNvPicPr>
            <a:picLocks noChangeAspect="1"/>
          </p:cNvPicPr>
          <p:nvPr/>
        </p:nvPicPr>
        <p:blipFill>
          <a:blip r:embed="rId4"/>
          <a:stretch>
            <a:fillRect/>
          </a:stretch>
        </p:blipFill>
        <p:spPr>
          <a:xfrm>
            <a:off x="7315771" y="3182112"/>
            <a:ext cx="402336" cy="402336"/>
          </a:xfrm>
          <a:prstGeom prst="rect">
            <a:avLst/>
          </a:prstGeom>
        </p:spPr>
      </p:pic>
      <p:sp>
        <p:nvSpPr>
          <p:cNvPr id="18" name="con-label-2"/>
          <p:cNvSpPr txBox="1"/>
          <p:nvPr/>
        </p:nvSpPr>
        <p:spPr>
          <a:xfrm>
            <a:off x="6415888" y="3886200"/>
            <a:ext cx="2202104" cy="457200"/>
          </a:xfrm>
          <a:prstGeom prst="rect">
            <a:avLst/>
          </a:prstGeom>
          <a:noFill/>
          <a:ln/>
        </p:spPr>
        <p:txBody>
          <a:bodyPr wrap="square" lIns="0" tIns="0" rIns="0" bIns="0" rtlCol="0" anchor="ctr"/>
          <a:lstStyle/>
          <a:p>
            <a:pPr algn="ctr" indent="0" marL="0">
              <a:buNone/>
            </a:pPr>
            <a:r>
              <a:rPr lang="en-US" sz="2200" b="1" dirty="0">
                <a:solidFill>
                  <a:schemeClr val="bg1"/>
                </a:solidFill>
                <a:latin typeface="Cambria" pitchFamily="34" charset="0"/>
                <a:ea typeface="Cambria" pitchFamily="34" charset="-122"/>
                <a:cs typeface="Cambria" pitchFamily="34" charset="-120"/>
              </a:rPr>
              <a:t>Geography</a:t>
            </a:r>
            <a:endParaRPr lang="en-US" sz="2200" dirty="0"/>
          </a:p>
        </p:txBody>
      </p:sp>
      <p:sp>
        <p:nvSpPr>
          <p:cNvPr id="19" name="con-sub-2"/>
          <p:cNvSpPr txBox="1"/>
          <p:nvPr/>
        </p:nvSpPr>
        <p:spPr>
          <a:xfrm>
            <a:off x="6415888" y="4343400"/>
            <a:ext cx="2202104" cy="365760"/>
          </a:xfrm>
          <a:prstGeom prst="rect">
            <a:avLst/>
          </a:prstGeom>
          <a:noFill/>
          <a:ln/>
        </p:spPr>
        <p:txBody>
          <a:bodyPr wrap="square" lIns="0" tIns="0" rIns="0" bIns="0" rtlCol="0" anchor="ctr"/>
          <a:lstStyle/>
          <a:p>
            <a:pPr algn="ctr" indent="0" marL="0">
              <a:buNone/>
            </a:pPr>
            <a:r>
              <a:rPr lang="en-US" sz="1400" dirty="0">
                <a:solidFill>
                  <a:schemeClr val="accent5"/>
                </a:solidFill>
              </a:rPr>
              <a:t>3 connections</a:t>
            </a:r>
            <a:endParaRPr lang="en-US" sz="1400" dirty="0"/>
          </a:p>
        </p:txBody>
      </p:sp>
      <p:sp>
        <p:nvSpPr>
          <p:cNvPr id="20" name="con-card-3"/>
          <p:cNvSpPr/>
          <p:nvPr/>
        </p:nvSpPr>
        <p:spPr>
          <a:xfrm>
            <a:off x="9075191" y="2651760"/>
            <a:ext cx="2567864" cy="2377440"/>
          </a:xfrm>
          <a:prstGeom prst="roundRect">
            <a:avLst>
              <a:gd name="adj" fmla="val 4615"/>
            </a:avLst>
          </a:prstGeom>
          <a:solidFill>
            <a:schemeClr val="bg1">
              <a:alpha val="10000"/>
            </a:schemeClr>
          </a:solidFill>
          <a:ln w="12700">
            <a:solidFill>
              <a:schemeClr val="accent5"/>
            </a:solidFill>
            <a:prstDash val="solid"/>
          </a:ln>
        </p:spPr>
      </p:sp>
      <p:sp>
        <p:nvSpPr>
          <p:cNvPr id="21" name="icon-bg-link"/>
          <p:cNvSpPr/>
          <p:nvPr/>
        </p:nvSpPr>
        <p:spPr>
          <a:xfrm>
            <a:off x="9993363" y="3017520"/>
            <a:ext cx="731520" cy="731520"/>
          </a:xfrm>
          <a:prstGeom prst="ellipse">
            <a:avLst/>
          </a:prstGeom>
          <a:solidFill>
            <a:schemeClr val="accent2"/>
          </a:solidFill>
          <a:ln/>
        </p:spPr>
      </p:sp>
      <p:pic>
        <p:nvPicPr>
          <p:cNvPr id="22" name="icon-link" descr="link">    </p:cNvPr>
          <p:cNvPicPr>
            <a:picLocks noChangeAspect="1"/>
          </p:cNvPicPr>
          <p:nvPr/>
        </p:nvPicPr>
        <p:blipFill>
          <a:blip r:embed="rId5"/>
          <a:stretch>
            <a:fillRect/>
          </a:stretch>
        </p:blipFill>
        <p:spPr>
          <a:xfrm>
            <a:off x="10157955" y="3182112"/>
            <a:ext cx="402336" cy="402336"/>
          </a:xfrm>
          <a:prstGeom prst="rect">
            <a:avLst/>
          </a:prstGeom>
        </p:spPr>
      </p:pic>
      <p:sp>
        <p:nvSpPr>
          <p:cNvPr id="23" name="con-label-3"/>
          <p:cNvSpPr txBox="1"/>
          <p:nvPr/>
        </p:nvSpPr>
        <p:spPr>
          <a:xfrm>
            <a:off x="9258071" y="3886200"/>
            <a:ext cx="2202104" cy="457200"/>
          </a:xfrm>
          <a:prstGeom prst="rect">
            <a:avLst/>
          </a:prstGeom>
          <a:noFill/>
          <a:ln/>
        </p:spPr>
        <p:txBody>
          <a:bodyPr wrap="square" lIns="0" tIns="0" rIns="0" bIns="0" rtlCol="0" anchor="ctr"/>
          <a:lstStyle/>
          <a:p>
            <a:pPr algn="ctr" indent="0" marL="0">
              <a:buNone/>
            </a:pPr>
            <a:r>
              <a:rPr lang="en-US" sz="2200" b="1" dirty="0">
                <a:solidFill>
                  <a:schemeClr val="bg1"/>
                </a:solidFill>
                <a:latin typeface="Cambria" pitchFamily="34" charset="0"/>
                <a:ea typeface="Cambria" pitchFamily="34" charset="-122"/>
                <a:cs typeface="Cambria" pitchFamily="34" charset="-120"/>
              </a:rPr>
              <a:t>Other Themes</a:t>
            </a:r>
            <a:endParaRPr lang="en-US" sz="2200" dirty="0"/>
          </a:p>
        </p:txBody>
      </p:sp>
      <p:sp>
        <p:nvSpPr>
          <p:cNvPr id="24" name="con-sub-3"/>
          <p:cNvSpPr txBox="1"/>
          <p:nvPr/>
        </p:nvSpPr>
        <p:spPr>
          <a:xfrm>
            <a:off x="9258071" y="4343400"/>
            <a:ext cx="2202104" cy="365760"/>
          </a:xfrm>
          <a:prstGeom prst="rect">
            <a:avLst/>
          </a:prstGeom>
          <a:noFill/>
          <a:ln/>
        </p:spPr>
        <p:txBody>
          <a:bodyPr wrap="square" lIns="0" tIns="0" rIns="0" bIns="0" rtlCol="0" anchor="ctr"/>
          <a:lstStyle/>
          <a:p>
            <a:pPr algn="ctr" indent="0" marL="0">
              <a:buNone/>
            </a:pPr>
            <a:r>
              <a:rPr lang="en-US" sz="1400" dirty="0">
                <a:solidFill>
                  <a:schemeClr val="accent5"/>
                </a:solidFill>
              </a:rPr>
              <a:t>6 connections</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2) PEOPLE CONNECTIONS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People Connections</a:t>
            </a:r>
            <a:endParaRPr lang="en-US" sz="3200" dirty="0"/>
          </a:p>
        </p:txBody>
      </p:sp>
      <p:sp>
        <p:nvSpPr>
          <p:cNvPr id="4" name="back-to-contents">
            <a:hlinkClick r:id="rId4" tooltip="Back to the Connections contents (slide 4)"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4" action="ppaction://hlinksldjump" tooltip="Back to the Connections contents (slide 4)">
                  <a:extLst>
                    <a:ext uri="{A12FA001-AC4F-418D-AE19-62706E023703}">
                      <ahyp:hlinkClr xmlns:ahyp="http://schemas.microsoft.com/office/drawing/2018/hyperlinkcolor" val="tx"/>
                    </a:ext>
                  </a:extLst>
                </a:hlinkClick>
              </a:rPr>
              <a:t>‹ Back to Contents</a:t>
            </a:r>
            <a:endParaRPr lang="en-US" sz="1200" dirty="0"/>
          </a:p>
        </p:txBody>
      </p:sp>
      <p:sp>
        <p:nvSpPr>
          <p:cNvPr id="5" name="row-card-0"/>
          <p:cNvSpPr/>
          <p:nvPr/>
        </p:nvSpPr>
        <p:spPr>
          <a:xfrm>
            <a:off x="548640" y="1508760"/>
            <a:ext cx="11094415" cy="1051560"/>
          </a:xfrm>
          <a:prstGeom prst="roundRect">
            <a:avLst>
              <a:gd name="adj" fmla="val 8696"/>
            </a:avLst>
          </a:prstGeom>
          <a:solidFill>
            <a:schemeClr val="bg2"/>
          </a:solidFill>
          <a:ln/>
        </p:spPr>
      </p:sp>
      <p:sp>
        <p:nvSpPr>
          <p:cNvPr id="6" name="row-num-bg-0"/>
          <p:cNvSpPr/>
          <p:nvPr/>
        </p:nvSpPr>
        <p:spPr>
          <a:xfrm>
            <a:off x="822960" y="1783080"/>
            <a:ext cx="502920" cy="502920"/>
          </a:xfrm>
          <a:prstGeom prst="ellipse">
            <a:avLst/>
          </a:prstGeom>
          <a:solidFill>
            <a:schemeClr val="accent1"/>
          </a:solidFill>
          <a:ln/>
        </p:spPr>
      </p:sp>
      <p:sp>
        <p:nvSpPr>
          <p:cNvPr id="7" name="row-num-0"/>
          <p:cNvSpPr txBox="1"/>
          <p:nvPr/>
        </p:nvSpPr>
        <p:spPr>
          <a:xfrm>
            <a:off x="822960" y="178308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1</a:t>
            </a:r>
            <a:endParaRPr lang="en-US" sz="1800" dirty="0"/>
          </a:p>
        </p:txBody>
      </p:sp>
      <p:sp>
        <p:nvSpPr>
          <p:cNvPr id="8" name="row-text-0"/>
          <p:cNvSpPr txBox="1"/>
          <p:nvPr/>
        </p:nvSpPr>
        <p:spPr>
          <a:xfrm>
            <a:off x="1554480" y="1618488"/>
            <a:ext cx="9859975" cy="868680"/>
          </a:xfrm>
          <a:prstGeom prst="rect">
            <a:avLst/>
          </a:prstGeom>
          <a:noFill/>
          <a:ln/>
        </p:spPr>
        <p:txBody>
          <a:bodyPr wrap="square" lIns="0" tIns="0" rIns="0" bIns="0" rtlCol="0" anchor="ctr"/>
          <a:lstStyle/>
          <a:p>
            <a:pPr indent="0" marL="0">
              <a:buNone/>
            </a:pPr>
            <a:r>
              <a:rPr lang="en-US" sz="1600" b="1" dirty="0">
                <a:solidFill>
                  <a:schemeClr val="accent1"/>
                </a:solidFill>
              </a:rPr>
              <a:t>Kings who exalt themselves:  </a:t>
            </a:r>
            <a:pPr indent="0" marL="0">
              <a:buNone/>
            </a:pPr>
            <a:r>
              <a:rPr lang="en-US" sz="1500" dirty="0">
                <a:solidFill>
                  <a:schemeClr val="tx1"/>
                </a:solidFill>
              </a:rPr>
              <a:t>Herod was smitten "because he gave not God the glory" (Acts 12:23); the king of Dan 11 "shall exalt himself, and magnify himself above every god" (Dan 11:36); the little horn "magnified himself even to the prince of the host" (Dan 8:11).</a:t>
            </a:r>
            <a:endParaRPr lang="en-US" sz="1600" dirty="0"/>
          </a:p>
        </p:txBody>
      </p:sp>
      <p:sp>
        <p:nvSpPr>
          <p:cNvPr id="9" name="row-card-1"/>
          <p:cNvSpPr/>
          <p:nvPr/>
        </p:nvSpPr>
        <p:spPr>
          <a:xfrm>
            <a:off x="548640" y="2697480"/>
            <a:ext cx="11094415" cy="1051560"/>
          </a:xfrm>
          <a:prstGeom prst="roundRect">
            <a:avLst>
              <a:gd name="adj" fmla="val 8696"/>
            </a:avLst>
          </a:prstGeom>
          <a:solidFill>
            <a:schemeClr val="bg2"/>
          </a:solidFill>
          <a:ln/>
        </p:spPr>
      </p:sp>
      <p:sp>
        <p:nvSpPr>
          <p:cNvPr id="10" name="row-num-bg-1"/>
          <p:cNvSpPr/>
          <p:nvPr/>
        </p:nvSpPr>
        <p:spPr>
          <a:xfrm>
            <a:off x="822960" y="2971800"/>
            <a:ext cx="502920" cy="502920"/>
          </a:xfrm>
          <a:prstGeom prst="ellipse">
            <a:avLst/>
          </a:prstGeom>
          <a:solidFill>
            <a:schemeClr val="accent1"/>
          </a:solidFill>
          <a:ln/>
        </p:spPr>
      </p:sp>
      <p:sp>
        <p:nvSpPr>
          <p:cNvPr id="11" name="row-num-1"/>
          <p:cNvSpPr txBox="1"/>
          <p:nvPr/>
        </p:nvSpPr>
        <p:spPr>
          <a:xfrm>
            <a:off x="822960" y="297180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2</a:t>
            </a:r>
            <a:endParaRPr lang="en-US" sz="1800" dirty="0"/>
          </a:p>
        </p:txBody>
      </p:sp>
      <p:sp>
        <p:nvSpPr>
          <p:cNvPr id="12" name="row-text-1"/>
          <p:cNvSpPr txBox="1"/>
          <p:nvPr/>
        </p:nvSpPr>
        <p:spPr>
          <a:xfrm>
            <a:off x="1554480" y="2807208"/>
            <a:ext cx="9859975" cy="868680"/>
          </a:xfrm>
          <a:prstGeom prst="rect">
            <a:avLst/>
          </a:prstGeom>
          <a:noFill/>
          <a:ln/>
        </p:spPr>
        <p:txBody>
          <a:bodyPr wrap="square" lIns="0" tIns="0" rIns="0" bIns="0" rtlCol="0" anchor="ctr"/>
          <a:lstStyle/>
          <a:p>
            <a:pPr indent="0" marL="0">
              <a:buNone/>
            </a:pPr>
            <a:r>
              <a:rPr lang="en-US" sz="1600" b="1" dirty="0">
                <a:solidFill>
                  <a:schemeClr val="accent1"/>
                </a:solidFill>
              </a:rPr>
              <a:t>James and John:  </a:t>
            </a:r>
            <a:pPr indent="0" marL="0">
              <a:buNone/>
            </a:pPr>
            <a:r>
              <a:rPr lang="en-US" sz="1500" dirty="0">
                <a:solidFill>
                  <a:schemeClr val="tx1"/>
                </a:solidFill>
              </a:rPr>
              <a:t>Their mother asked that they might sit on his right hand and left, and Jesus answered, "Ye shall drink indeed of my cup" (Matt 20:23); Herod "killed James the brother of John with the sword" (Acts 12:2).</a:t>
            </a:r>
            <a:endParaRPr lang="en-US" sz="1600" dirty="0"/>
          </a:p>
        </p:txBody>
      </p:sp>
      <p:sp>
        <p:nvSpPr>
          <p:cNvPr id="13" name="row-card-2"/>
          <p:cNvSpPr/>
          <p:nvPr/>
        </p:nvSpPr>
        <p:spPr>
          <a:xfrm>
            <a:off x="548640" y="3886200"/>
            <a:ext cx="11094415" cy="1051560"/>
          </a:xfrm>
          <a:prstGeom prst="roundRect">
            <a:avLst>
              <a:gd name="adj" fmla="val 8696"/>
            </a:avLst>
          </a:prstGeom>
          <a:solidFill>
            <a:schemeClr val="bg2"/>
          </a:solidFill>
          <a:ln/>
        </p:spPr>
      </p:sp>
      <p:sp>
        <p:nvSpPr>
          <p:cNvPr id="14" name="row-num-bg-2"/>
          <p:cNvSpPr/>
          <p:nvPr/>
        </p:nvSpPr>
        <p:spPr>
          <a:xfrm>
            <a:off x="822960" y="4160520"/>
            <a:ext cx="502920" cy="502920"/>
          </a:xfrm>
          <a:prstGeom prst="ellipse">
            <a:avLst/>
          </a:prstGeom>
          <a:solidFill>
            <a:schemeClr val="accent1"/>
          </a:solidFill>
          <a:ln/>
        </p:spPr>
      </p:sp>
      <p:sp>
        <p:nvSpPr>
          <p:cNvPr id="15" name="row-num-2"/>
          <p:cNvSpPr txBox="1"/>
          <p:nvPr/>
        </p:nvSpPr>
        <p:spPr>
          <a:xfrm>
            <a:off x="822960" y="416052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3</a:t>
            </a:r>
            <a:endParaRPr lang="en-US" sz="1800" dirty="0"/>
          </a:p>
        </p:txBody>
      </p:sp>
      <p:sp>
        <p:nvSpPr>
          <p:cNvPr id="16" name="row-text-2"/>
          <p:cNvSpPr txBox="1"/>
          <p:nvPr/>
        </p:nvSpPr>
        <p:spPr>
          <a:xfrm>
            <a:off x="1554480" y="3995928"/>
            <a:ext cx="9859975" cy="868680"/>
          </a:xfrm>
          <a:prstGeom prst="rect">
            <a:avLst/>
          </a:prstGeom>
          <a:noFill/>
          <a:ln/>
        </p:spPr>
        <p:txBody>
          <a:bodyPr wrap="square" lIns="0" tIns="0" rIns="0" bIns="0" rtlCol="0" anchor="ctr"/>
          <a:lstStyle/>
          <a:p>
            <a:pPr indent="0" marL="0">
              <a:buNone/>
            </a:pPr>
            <a:r>
              <a:rPr lang="en-US" sz="1600" b="1" dirty="0">
                <a:solidFill>
                  <a:schemeClr val="accent1"/>
                </a:solidFill>
              </a:rPr>
              <a:t>The house of David:  </a:t>
            </a:r>
            <a:pPr indent="0" marL="0">
              <a:buNone/>
            </a:pPr>
            <a:r>
              <a:rPr lang="en-US" sz="1500" dirty="0">
                <a:solidFill>
                  <a:schemeClr val="tx1"/>
                </a:solidFill>
              </a:rPr>
              <a:t>Hezekiah "wrought that which was good and right and truth before the LORD his God" (2 Chron 31:20); the psalmist prays, "For thy servant David's sake turn not away the face of thine anointed" (Psa 132:10); Zedekiah "despised the oath by breaking the covenant" (Ezek 17:18); the blind men cried, "Have mercy on us, O Lord, thou Son of David" (Matt 20:30).</a:t>
            </a:r>
            <a:endParaRPr lang="en-US" sz="1600" dirty="0"/>
          </a:p>
        </p:txBody>
      </p:sp>
      <p:sp>
        <p:nvSpPr>
          <p:cNvPr id="17" name="row-card-3"/>
          <p:cNvSpPr/>
          <p:nvPr/>
        </p:nvSpPr>
        <p:spPr>
          <a:xfrm>
            <a:off x="548640" y="5074920"/>
            <a:ext cx="11094415" cy="1051560"/>
          </a:xfrm>
          <a:prstGeom prst="roundRect">
            <a:avLst>
              <a:gd name="adj" fmla="val 8696"/>
            </a:avLst>
          </a:prstGeom>
          <a:solidFill>
            <a:schemeClr val="bg2"/>
          </a:solidFill>
          <a:ln/>
        </p:spPr>
      </p:sp>
      <p:sp>
        <p:nvSpPr>
          <p:cNvPr id="18" name="row-num-bg-3"/>
          <p:cNvSpPr/>
          <p:nvPr/>
        </p:nvSpPr>
        <p:spPr>
          <a:xfrm>
            <a:off x="822960" y="5349240"/>
            <a:ext cx="502920" cy="502920"/>
          </a:xfrm>
          <a:prstGeom prst="ellipse">
            <a:avLst/>
          </a:prstGeom>
          <a:solidFill>
            <a:schemeClr val="accent1"/>
          </a:solidFill>
          <a:ln/>
        </p:spPr>
      </p:sp>
      <p:sp>
        <p:nvSpPr>
          <p:cNvPr id="19" name="row-num-3"/>
          <p:cNvSpPr txBox="1"/>
          <p:nvPr/>
        </p:nvSpPr>
        <p:spPr>
          <a:xfrm>
            <a:off x="822960" y="534924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4</a:t>
            </a:r>
            <a:endParaRPr lang="en-US" sz="1800" dirty="0"/>
          </a:p>
        </p:txBody>
      </p:sp>
      <p:sp>
        <p:nvSpPr>
          <p:cNvPr id="20" name="row-text-3"/>
          <p:cNvSpPr txBox="1"/>
          <p:nvPr/>
        </p:nvSpPr>
        <p:spPr>
          <a:xfrm>
            <a:off x="1554480" y="5184648"/>
            <a:ext cx="9859975" cy="868680"/>
          </a:xfrm>
          <a:prstGeom prst="rect">
            <a:avLst/>
          </a:prstGeom>
          <a:noFill/>
          <a:ln/>
        </p:spPr>
        <p:txBody>
          <a:bodyPr wrap="square" lIns="0" tIns="0" rIns="0" bIns="0" rtlCol="0" anchor="ctr"/>
          <a:lstStyle/>
          <a:p>
            <a:pPr indent="0" marL="0">
              <a:buNone/>
            </a:pPr>
            <a:r>
              <a:rPr lang="en-US" sz="1600" b="1" dirty="0">
                <a:solidFill>
                  <a:schemeClr val="accent1"/>
                </a:solidFill>
              </a:rPr>
              <a:t>Priests and Levites in their places:  </a:t>
            </a:r>
            <a:pPr indent="0" marL="0">
              <a:buNone/>
            </a:pPr>
            <a:r>
              <a:rPr lang="en-US" sz="1500" dirty="0">
                <a:solidFill>
                  <a:schemeClr val="tx1"/>
                </a:solidFill>
              </a:rPr>
              <a:t>Hezekiah "appointed the courses of the priests and the Levites" (2 Chron 31:2); after the wall, "the porters and the singers and the Levites were appointed" (Neh 7:1); "Let thy priests be clothed with righteousness" (Psa 132:9); the healed leper "shall be brought unto the priest" (Lev 14:2).</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3) CHRONOLOGY CONNECTIONS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Today's Chapters in Time</a:t>
            </a:r>
            <a:endParaRPr lang="en-US" sz="3200" dirty="0"/>
          </a:p>
        </p:txBody>
      </p:sp>
      <p:sp>
        <p:nvSpPr>
          <p:cNvPr id="4" name="back-to-contents">
            <a:hlinkClick r:id="rId4" tooltip="Back to the Connections contents (slide 4)"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4" action="ppaction://hlinksldjump" tooltip="Back to the Connections contents (slide 4)">
                  <a:extLst>
                    <a:ext uri="{A12FA001-AC4F-418D-AE19-62706E023703}">
                      <ahyp:hlinkClr xmlns:ahyp="http://schemas.microsoft.com/office/drawing/2018/hyperlinkcolor" val="tx"/>
                    </a:ext>
                  </a:extLst>
                </a:hlinkClick>
              </a:rPr>
              <a:t>‹ Back to Contents</a:t>
            </a:r>
            <a:endParaRPr lang="en-US" sz="1200" dirty="0"/>
          </a:p>
        </p:txBody>
      </p:sp>
      <p:sp>
        <p:nvSpPr>
          <p:cNvPr id="5" name="tl-line"/>
          <p:cNvSpPr/>
          <p:nvPr/>
        </p:nvSpPr>
        <p:spPr>
          <a:xfrm>
            <a:off x="731520" y="3749040"/>
            <a:ext cx="10728655" cy="0"/>
          </a:xfrm>
          <a:prstGeom prst="line">
            <a:avLst/>
          </a:prstGeom>
          <a:noFill/>
          <a:ln w="25400">
            <a:solidFill>
              <a:schemeClr val="accent4"/>
            </a:solidFill>
            <a:prstDash val="solid"/>
          </a:ln>
        </p:spPr>
      </p:sp>
      <p:sp>
        <p:nvSpPr>
          <p:cNvPr id="6" name="tl-dot-0"/>
          <p:cNvSpPr/>
          <p:nvPr/>
        </p:nvSpPr>
        <p:spPr>
          <a:xfrm>
            <a:off x="886968" y="3630168"/>
            <a:ext cx="237744" cy="237744"/>
          </a:xfrm>
          <a:prstGeom prst="ellipse">
            <a:avLst/>
          </a:prstGeom>
          <a:solidFill>
            <a:schemeClr val="accent1"/>
          </a:solidFill>
          <a:ln w="25400">
            <a:solidFill>
              <a:schemeClr val="bg1"/>
            </a:solidFill>
            <a:prstDash val="solid"/>
          </a:ln>
        </p:spPr>
      </p:sp>
      <p:sp>
        <p:nvSpPr>
          <p:cNvPr id="7" name="tl-tick-0"/>
          <p:cNvSpPr/>
          <p:nvPr/>
        </p:nvSpPr>
        <p:spPr>
          <a:xfrm>
            <a:off x="1005840" y="2971800"/>
            <a:ext cx="0" cy="640080"/>
          </a:xfrm>
          <a:prstGeom prst="line">
            <a:avLst/>
          </a:prstGeom>
          <a:noFill/>
          <a:ln w="12700">
            <a:solidFill>
              <a:schemeClr val="accent5"/>
            </a:solidFill>
            <a:prstDash val="solid"/>
          </a:ln>
        </p:spPr>
      </p:sp>
      <p:sp>
        <p:nvSpPr>
          <p:cNvPr id="8" name="tl-label-0"/>
          <p:cNvSpPr txBox="1"/>
          <p:nvPr/>
        </p:nvSpPr>
        <p:spPr>
          <a:xfrm>
            <a:off x="274320" y="2148840"/>
            <a:ext cx="1463040" cy="777240"/>
          </a:xfrm>
          <a:prstGeom prst="rect">
            <a:avLst/>
          </a:prstGeom>
          <a:noFill/>
          <a:ln/>
        </p:spPr>
        <p:txBody>
          <a:bodyPr wrap="square" lIns="0" tIns="0" rIns="0" bIns="0" rtlCol="0" anchor="b"/>
          <a:lstStyle/>
          <a:p>
            <a:pPr algn="ctr" indent="0" marL="0">
              <a:buNone/>
            </a:pPr>
            <a:r>
              <a:rPr lang="en-US" sz="1500" b="1" dirty="0">
                <a:solidFill>
                  <a:schemeClr val="tx2"/>
                </a:solidFill>
                <a:latin typeface="Cambria" pitchFamily="34" charset="0"/>
                <a:ea typeface="Cambria" pitchFamily="34" charset="-122"/>
                <a:cs typeface="Cambria" pitchFamily="34" charset="-120"/>
              </a:rPr>
              <a:t>Lev 14</a:t>
            </a:r>
            <a:endParaRPr lang="en-US" sz="1500" dirty="0"/>
          </a:p>
          <a:p>
            <a:pPr algn="ctr" indent="0" marL="0">
              <a:buNone/>
            </a:pPr>
            <a:r>
              <a:rPr lang="en-US" sz="1200" dirty="0">
                <a:solidFill>
                  <a:schemeClr val="accent1"/>
                </a:solidFill>
              </a:rPr>
              <a:t>1445 BC</a:t>
            </a:r>
            <a:endParaRPr lang="en-US" sz="1500" dirty="0"/>
          </a:p>
        </p:txBody>
      </p:sp>
      <p:sp>
        <p:nvSpPr>
          <p:cNvPr id="9" name="tl-dot-1"/>
          <p:cNvSpPr/>
          <p:nvPr/>
        </p:nvSpPr>
        <p:spPr>
          <a:xfrm>
            <a:off x="1904970" y="3630168"/>
            <a:ext cx="237744" cy="237744"/>
          </a:xfrm>
          <a:prstGeom prst="ellipse">
            <a:avLst/>
          </a:prstGeom>
          <a:solidFill>
            <a:schemeClr val="accent1"/>
          </a:solidFill>
          <a:ln w="25400">
            <a:solidFill>
              <a:schemeClr val="bg1"/>
            </a:solidFill>
            <a:prstDash val="solid"/>
          </a:ln>
        </p:spPr>
      </p:sp>
      <p:sp>
        <p:nvSpPr>
          <p:cNvPr id="10" name="tl-tick-1"/>
          <p:cNvSpPr/>
          <p:nvPr/>
        </p:nvSpPr>
        <p:spPr>
          <a:xfrm>
            <a:off x="2023842" y="3886200"/>
            <a:ext cx="0" cy="640080"/>
          </a:xfrm>
          <a:prstGeom prst="line">
            <a:avLst/>
          </a:prstGeom>
          <a:noFill/>
          <a:ln w="12700">
            <a:solidFill>
              <a:schemeClr val="accent5"/>
            </a:solidFill>
            <a:prstDash val="solid"/>
          </a:ln>
        </p:spPr>
      </p:sp>
      <p:sp>
        <p:nvSpPr>
          <p:cNvPr id="11" name="tl-label-1"/>
          <p:cNvSpPr txBox="1"/>
          <p:nvPr/>
        </p:nvSpPr>
        <p:spPr>
          <a:xfrm>
            <a:off x="1292322" y="4572000"/>
            <a:ext cx="1463040" cy="777240"/>
          </a:xfrm>
          <a:prstGeom prst="rect">
            <a:avLst/>
          </a:prstGeom>
          <a:noFill/>
          <a:ln/>
        </p:spPr>
        <p:txBody>
          <a:bodyPr wrap="square" lIns="0" tIns="0" rIns="0" bIns="0" rtlCol="0" anchor="t"/>
          <a:lstStyle/>
          <a:p>
            <a:pPr algn="ctr" indent="0" marL="0">
              <a:buNone/>
            </a:pPr>
            <a:r>
              <a:rPr lang="en-US" sz="1500" b="1" dirty="0">
                <a:solidFill>
                  <a:schemeClr val="tx2"/>
                </a:solidFill>
                <a:latin typeface="Cambria" pitchFamily="34" charset="0"/>
                <a:ea typeface="Cambria" pitchFamily="34" charset="-122"/>
                <a:cs typeface="Cambria" pitchFamily="34" charset="-120"/>
              </a:rPr>
              <a:t>Psa 132</a:t>
            </a:r>
            <a:endParaRPr lang="en-US" sz="1500" dirty="0"/>
          </a:p>
          <a:p>
            <a:pPr algn="ctr" indent="0" marL="0">
              <a:buNone/>
            </a:pPr>
            <a:r>
              <a:rPr lang="en-US" sz="1200" dirty="0">
                <a:solidFill>
                  <a:schemeClr val="accent1"/>
                </a:solidFill>
              </a:rPr>
              <a:t>c. 1000 BC</a:t>
            </a:r>
            <a:endParaRPr lang="en-US" sz="1500" dirty="0"/>
          </a:p>
        </p:txBody>
      </p:sp>
      <p:sp>
        <p:nvSpPr>
          <p:cNvPr id="12" name="tl-dot-2"/>
          <p:cNvSpPr/>
          <p:nvPr/>
        </p:nvSpPr>
        <p:spPr>
          <a:xfrm>
            <a:off x="2922971" y="3630168"/>
            <a:ext cx="237744" cy="237744"/>
          </a:xfrm>
          <a:prstGeom prst="ellipse">
            <a:avLst/>
          </a:prstGeom>
          <a:solidFill>
            <a:schemeClr val="accent1"/>
          </a:solidFill>
          <a:ln w="25400">
            <a:solidFill>
              <a:schemeClr val="bg1"/>
            </a:solidFill>
            <a:prstDash val="solid"/>
          </a:ln>
        </p:spPr>
      </p:sp>
      <p:sp>
        <p:nvSpPr>
          <p:cNvPr id="13" name="tl-tick-2"/>
          <p:cNvSpPr/>
          <p:nvPr/>
        </p:nvSpPr>
        <p:spPr>
          <a:xfrm>
            <a:off x="3041843" y="2971800"/>
            <a:ext cx="0" cy="640080"/>
          </a:xfrm>
          <a:prstGeom prst="line">
            <a:avLst/>
          </a:prstGeom>
          <a:noFill/>
          <a:ln w="12700">
            <a:solidFill>
              <a:schemeClr val="accent5"/>
            </a:solidFill>
            <a:prstDash val="solid"/>
          </a:ln>
        </p:spPr>
      </p:sp>
      <p:sp>
        <p:nvSpPr>
          <p:cNvPr id="14" name="tl-label-2"/>
          <p:cNvSpPr txBox="1"/>
          <p:nvPr/>
        </p:nvSpPr>
        <p:spPr>
          <a:xfrm>
            <a:off x="2310323" y="2148840"/>
            <a:ext cx="1463040" cy="777240"/>
          </a:xfrm>
          <a:prstGeom prst="rect">
            <a:avLst/>
          </a:prstGeom>
          <a:noFill/>
          <a:ln/>
        </p:spPr>
        <p:txBody>
          <a:bodyPr wrap="square" lIns="0" tIns="0" rIns="0" bIns="0" rtlCol="0" anchor="b"/>
          <a:lstStyle/>
          <a:p>
            <a:pPr algn="ctr" indent="0" marL="0">
              <a:buNone/>
            </a:pPr>
            <a:r>
              <a:rPr lang="en-US" sz="1500" b="1" dirty="0">
                <a:solidFill>
                  <a:schemeClr val="tx2"/>
                </a:solidFill>
                <a:latin typeface="Cambria" pitchFamily="34" charset="0"/>
                <a:ea typeface="Cambria" pitchFamily="34" charset="-122"/>
                <a:cs typeface="Cambria" pitchFamily="34" charset="-120"/>
              </a:rPr>
              <a:t>Eccl 2</a:t>
            </a:r>
            <a:endParaRPr lang="en-US" sz="1500" dirty="0"/>
          </a:p>
          <a:p>
            <a:pPr algn="ctr" indent="0" marL="0">
              <a:buNone/>
            </a:pPr>
            <a:r>
              <a:rPr lang="en-US" sz="1200" dirty="0">
                <a:solidFill>
                  <a:schemeClr val="accent1"/>
                </a:solidFill>
              </a:rPr>
              <a:t>c. 970–931 BC</a:t>
            </a:r>
            <a:endParaRPr lang="en-US" sz="1500" dirty="0"/>
          </a:p>
        </p:txBody>
      </p:sp>
      <p:sp>
        <p:nvSpPr>
          <p:cNvPr id="15" name="tl-dot-3"/>
          <p:cNvSpPr/>
          <p:nvPr/>
        </p:nvSpPr>
        <p:spPr>
          <a:xfrm>
            <a:off x="3940973" y="3630168"/>
            <a:ext cx="237744" cy="237744"/>
          </a:xfrm>
          <a:prstGeom prst="ellipse">
            <a:avLst/>
          </a:prstGeom>
          <a:solidFill>
            <a:schemeClr val="accent1"/>
          </a:solidFill>
          <a:ln w="25400">
            <a:solidFill>
              <a:schemeClr val="bg1"/>
            </a:solidFill>
            <a:prstDash val="solid"/>
          </a:ln>
        </p:spPr>
      </p:sp>
      <p:sp>
        <p:nvSpPr>
          <p:cNvPr id="16" name="tl-tick-3"/>
          <p:cNvSpPr/>
          <p:nvPr/>
        </p:nvSpPr>
        <p:spPr>
          <a:xfrm>
            <a:off x="4059845" y="3886200"/>
            <a:ext cx="0" cy="640080"/>
          </a:xfrm>
          <a:prstGeom prst="line">
            <a:avLst/>
          </a:prstGeom>
          <a:noFill/>
          <a:ln w="12700">
            <a:solidFill>
              <a:schemeClr val="accent5"/>
            </a:solidFill>
            <a:prstDash val="solid"/>
          </a:ln>
        </p:spPr>
      </p:sp>
      <p:sp>
        <p:nvSpPr>
          <p:cNvPr id="17" name="tl-label-3"/>
          <p:cNvSpPr txBox="1"/>
          <p:nvPr/>
        </p:nvSpPr>
        <p:spPr>
          <a:xfrm>
            <a:off x="3328325" y="4572000"/>
            <a:ext cx="1463040" cy="777240"/>
          </a:xfrm>
          <a:prstGeom prst="rect">
            <a:avLst/>
          </a:prstGeom>
          <a:noFill/>
          <a:ln/>
        </p:spPr>
        <p:txBody>
          <a:bodyPr wrap="square" lIns="0" tIns="0" rIns="0" bIns="0" rtlCol="0" anchor="t"/>
          <a:lstStyle/>
          <a:p>
            <a:pPr algn="ctr" indent="0" marL="0">
              <a:buNone/>
            </a:pPr>
            <a:r>
              <a:rPr lang="en-US" sz="1500" b="1" dirty="0">
                <a:solidFill>
                  <a:schemeClr val="tx2"/>
                </a:solidFill>
                <a:latin typeface="Cambria" pitchFamily="34" charset="0"/>
                <a:ea typeface="Cambria" pitchFamily="34" charset="-122"/>
                <a:cs typeface="Cambria" pitchFamily="34" charset="-120"/>
              </a:rPr>
              <a:t>2 Chron 31</a:t>
            </a:r>
            <a:endParaRPr lang="en-US" sz="1500" dirty="0"/>
          </a:p>
          <a:p>
            <a:pPr algn="ctr" indent="0" marL="0">
              <a:buNone/>
            </a:pPr>
            <a:r>
              <a:rPr lang="en-US" sz="1200" dirty="0">
                <a:solidFill>
                  <a:schemeClr val="accent1"/>
                </a:solidFill>
              </a:rPr>
              <a:t>c. 715 BC</a:t>
            </a:r>
            <a:endParaRPr lang="en-US" sz="1500" dirty="0"/>
          </a:p>
        </p:txBody>
      </p:sp>
      <p:sp>
        <p:nvSpPr>
          <p:cNvPr id="18" name="tl-dot-4"/>
          <p:cNvSpPr/>
          <p:nvPr/>
        </p:nvSpPr>
        <p:spPr>
          <a:xfrm>
            <a:off x="4958974" y="3630168"/>
            <a:ext cx="237744" cy="237744"/>
          </a:xfrm>
          <a:prstGeom prst="ellipse">
            <a:avLst/>
          </a:prstGeom>
          <a:solidFill>
            <a:schemeClr val="accent1"/>
          </a:solidFill>
          <a:ln w="25400">
            <a:solidFill>
              <a:schemeClr val="bg1"/>
            </a:solidFill>
            <a:prstDash val="solid"/>
          </a:ln>
        </p:spPr>
      </p:sp>
      <p:sp>
        <p:nvSpPr>
          <p:cNvPr id="19" name="tl-tick-4"/>
          <p:cNvSpPr/>
          <p:nvPr/>
        </p:nvSpPr>
        <p:spPr>
          <a:xfrm>
            <a:off x="5077846" y="2971800"/>
            <a:ext cx="0" cy="640080"/>
          </a:xfrm>
          <a:prstGeom prst="line">
            <a:avLst/>
          </a:prstGeom>
          <a:noFill/>
          <a:ln w="12700">
            <a:solidFill>
              <a:schemeClr val="accent5"/>
            </a:solidFill>
            <a:prstDash val="solid"/>
          </a:ln>
        </p:spPr>
      </p:sp>
      <p:sp>
        <p:nvSpPr>
          <p:cNvPr id="20" name="tl-label-4"/>
          <p:cNvSpPr txBox="1"/>
          <p:nvPr/>
        </p:nvSpPr>
        <p:spPr>
          <a:xfrm>
            <a:off x="4346326" y="2148840"/>
            <a:ext cx="1463040" cy="777240"/>
          </a:xfrm>
          <a:prstGeom prst="rect">
            <a:avLst/>
          </a:prstGeom>
          <a:noFill/>
          <a:ln/>
        </p:spPr>
        <p:txBody>
          <a:bodyPr wrap="square" lIns="0" tIns="0" rIns="0" bIns="0" rtlCol="0" anchor="b"/>
          <a:lstStyle/>
          <a:p>
            <a:pPr algn="ctr" indent="0" marL="0">
              <a:buNone/>
            </a:pPr>
            <a:r>
              <a:rPr lang="en-US" sz="1500" b="1" dirty="0">
                <a:solidFill>
                  <a:schemeClr val="tx2"/>
                </a:solidFill>
                <a:latin typeface="Cambria" pitchFamily="34" charset="0"/>
                <a:ea typeface="Cambria" pitchFamily="34" charset="-122"/>
                <a:cs typeface="Cambria" pitchFamily="34" charset="-120"/>
              </a:rPr>
              <a:t>Ezek 17</a:t>
            </a:r>
            <a:endParaRPr lang="en-US" sz="1500" dirty="0"/>
          </a:p>
          <a:p>
            <a:pPr algn="ctr" indent="0" marL="0">
              <a:buNone/>
            </a:pPr>
            <a:r>
              <a:rPr lang="en-US" sz="1200" dirty="0">
                <a:solidFill>
                  <a:schemeClr val="accent1"/>
                </a:solidFill>
              </a:rPr>
              <a:t>c. 592–591 BC</a:t>
            </a:r>
            <a:endParaRPr lang="en-US" sz="1500" dirty="0"/>
          </a:p>
        </p:txBody>
      </p:sp>
      <p:sp>
        <p:nvSpPr>
          <p:cNvPr id="21" name="tl-dot-5"/>
          <p:cNvSpPr/>
          <p:nvPr/>
        </p:nvSpPr>
        <p:spPr>
          <a:xfrm>
            <a:off x="5976976" y="3630168"/>
            <a:ext cx="237744" cy="237744"/>
          </a:xfrm>
          <a:prstGeom prst="ellipse">
            <a:avLst/>
          </a:prstGeom>
          <a:solidFill>
            <a:schemeClr val="accent1"/>
          </a:solidFill>
          <a:ln w="25400">
            <a:solidFill>
              <a:schemeClr val="bg1"/>
            </a:solidFill>
            <a:prstDash val="solid"/>
          </a:ln>
        </p:spPr>
      </p:sp>
      <p:sp>
        <p:nvSpPr>
          <p:cNvPr id="22" name="tl-tick-5"/>
          <p:cNvSpPr/>
          <p:nvPr/>
        </p:nvSpPr>
        <p:spPr>
          <a:xfrm>
            <a:off x="6095848" y="3886200"/>
            <a:ext cx="0" cy="640080"/>
          </a:xfrm>
          <a:prstGeom prst="line">
            <a:avLst/>
          </a:prstGeom>
          <a:noFill/>
          <a:ln w="12700">
            <a:solidFill>
              <a:schemeClr val="accent5"/>
            </a:solidFill>
            <a:prstDash val="solid"/>
          </a:ln>
        </p:spPr>
      </p:sp>
      <p:sp>
        <p:nvSpPr>
          <p:cNvPr id="23" name="tl-label-5"/>
          <p:cNvSpPr txBox="1"/>
          <p:nvPr/>
        </p:nvSpPr>
        <p:spPr>
          <a:xfrm>
            <a:off x="5364328" y="4572000"/>
            <a:ext cx="1463040" cy="777240"/>
          </a:xfrm>
          <a:prstGeom prst="rect">
            <a:avLst/>
          </a:prstGeom>
          <a:noFill/>
          <a:ln/>
        </p:spPr>
        <p:txBody>
          <a:bodyPr wrap="square" lIns="0" tIns="0" rIns="0" bIns="0" rtlCol="0" anchor="t"/>
          <a:lstStyle/>
          <a:p>
            <a:pPr algn="ctr" indent="0" marL="0">
              <a:buNone/>
            </a:pPr>
            <a:r>
              <a:rPr lang="en-US" sz="1500" b="1" dirty="0">
                <a:solidFill>
                  <a:schemeClr val="tx2"/>
                </a:solidFill>
                <a:latin typeface="Cambria" pitchFamily="34" charset="0"/>
                <a:ea typeface="Cambria" pitchFamily="34" charset="-122"/>
                <a:cs typeface="Cambria" pitchFamily="34" charset="-120"/>
              </a:rPr>
              <a:t>Dan 8</a:t>
            </a:r>
            <a:endParaRPr lang="en-US" sz="1500" dirty="0"/>
          </a:p>
          <a:p>
            <a:pPr algn="ctr" indent="0" marL="0">
              <a:buNone/>
            </a:pPr>
            <a:r>
              <a:rPr lang="en-US" sz="1200" dirty="0">
                <a:solidFill>
                  <a:schemeClr val="accent1"/>
                </a:solidFill>
              </a:rPr>
              <a:t>c. 551–550 BC</a:t>
            </a:r>
            <a:endParaRPr lang="en-US" sz="1500" dirty="0"/>
          </a:p>
        </p:txBody>
      </p:sp>
      <p:sp>
        <p:nvSpPr>
          <p:cNvPr id="24" name="tl-dot-6"/>
          <p:cNvSpPr/>
          <p:nvPr/>
        </p:nvSpPr>
        <p:spPr>
          <a:xfrm>
            <a:off x="6994977" y="3630168"/>
            <a:ext cx="237744" cy="237744"/>
          </a:xfrm>
          <a:prstGeom prst="ellipse">
            <a:avLst/>
          </a:prstGeom>
          <a:solidFill>
            <a:schemeClr val="accent1"/>
          </a:solidFill>
          <a:ln w="25400">
            <a:solidFill>
              <a:schemeClr val="bg1"/>
            </a:solidFill>
            <a:prstDash val="solid"/>
          </a:ln>
        </p:spPr>
      </p:sp>
      <p:sp>
        <p:nvSpPr>
          <p:cNvPr id="25" name="tl-tick-6"/>
          <p:cNvSpPr/>
          <p:nvPr/>
        </p:nvSpPr>
        <p:spPr>
          <a:xfrm>
            <a:off x="7113849" y="2971800"/>
            <a:ext cx="0" cy="640080"/>
          </a:xfrm>
          <a:prstGeom prst="line">
            <a:avLst/>
          </a:prstGeom>
          <a:noFill/>
          <a:ln w="12700">
            <a:solidFill>
              <a:schemeClr val="accent5"/>
            </a:solidFill>
            <a:prstDash val="solid"/>
          </a:ln>
        </p:spPr>
      </p:sp>
      <p:sp>
        <p:nvSpPr>
          <p:cNvPr id="26" name="tl-label-6"/>
          <p:cNvSpPr txBox="1"/>
          <p:nvPr/>
        </p:nvSpPr>
        <p:spPr>
          <a:xfrm>
            <a:off x="6382329" y="2148840"/>
            <a:ext cx="1463040" cy="777240"/>
          </a:xfrm>
          <a:prstGeom prst="rect">
            <a:avLst/>
          </a:prstGeom>
          <a:noFill/>
          <a:ln/>
        </p:spPr>
        <p:txBody>
          <a:bodyPr wrap="square" lIns="0" tIns="0" rIns="0" bIns="0" rtlCol="0" anchor="b"/>
          <a:lstStyle/>
          <a:p>
            <a:pPr algn="ctr" indent="0" marL="0">
              <a:buNone/>
            </a:pPr>
            <a:r>
              <a:rPr lang="en-US" sz="1500" b="1" dirty="0">
                <a:solidFill>
                  <a:schemeClr val="tx2"/>
                </a:solidFill>
                <a:latin typeface="Cambria" pitchFamily="34" charset="0"/>
                <a:ea typeface="Cambria" pitchFamily="34" charset="-122"/>
                <a:cs typeface="Cambria" pitchFamily="34" charset="-120"/>
              </a:rPr>
              <a:t>Dan 11</a:t>
            </a:r>
            <a:endParaRPr lang="en-US" sz="1500" dirty="0"/>
          </a:p>
          <a:p>
            <a:pPr algn="ctr" indent="0" marL="0">
              <a:buNone/>
            </a:pPr>
            <a:r>
              <a:rPr lang="en-US" sz="1200" dirty="0">
                <a:solidFill>
                  <a:schemeClr val="accent1"/>
                </a:solidFill>
              </a:rPr>
              <a:t>c. 536 BC</a:t>
            </a:r>
            <a:endParaRPr lang="en-US" sz="1500" dirty="0"/>
          </a:p>
        </p:txBody>
      </p:sp>
      <p:sp>
        <p:nvSpPr>
          <p:cNvPr id="27" name="tl-dot-7"/>
          <p:cNvSpPr/>
          <p:nvPr/>
        </p:nvSpPr>
        <p:spPr>
          <a:xfrm>
            <a:off x="8012979" y="3630168"/>
            <a:ext cx="237744" cy="237744"/>
          </a:xfrm>
          <a:prstGeom prst="ellipse">
            <a:avLst/>
          </a:prstGeom>
          <a:solidFill>
            <a:schemeClr val="accent1"/>
          </a:solidFill>
          <a:ln w="25400">
            <a:solidFill>
              <a:schemeClr val="bg1"/>
            </a:solidFill>
            <a:prstDash val="solid"/>
          </a:ln>
        </p:spPr>
      </p:sp>
      <p:sp>
        <p:nvSpPr>
          <p:cNvPr id="28" name="tl-tick-7"/>
          <p:cNvSpPr/>
          <p:nvPr/>
        </p:nvSpPr>
        <p:spPr>
          <a:xfrm>
            <a:off x="8131851" y="3886200"/>
            <a:ext cx="0" cy="640080"/>
          </a:xfrm>
          <a:prstGeom prst="line">
            <a:avLst/>
          </a:prstGeom>
          <a:noFill/>
          <a:ln w="12700">
            <a:solidFill>
              <a:schemeClr val="accent5"/>
            </a:solidFill>
            <a:prstDash val="solid"/>
          </a:ln>
        </p:spPr>
      </p:sp>
      <p:sp>
        <p:nvSpPr>
          <p:cNvPr id="29" name="tl-label-7"/>
          <p:cNvSpPr txBox="1"/>
          <p:nvPr/>
        </p:nvSpPr>
        <p:spPr>
          <a:xfrm>
            <a:off x="7400331" y="4572000"/>
            <a:ext cx="1463040" cy="777240"/>
          </a:xfrm>
          <a:prstGeom prst="rect">
            <a:avLst/>
          </a:prstGeom>
          <a:noFill/>
          <a:ln/>
        </p:spPr>
        <p:txBody>
          <a:bodyPr wrap="square" lIns="0" tIns="0" rIns="0" bIns="0" rtlCol="0" anchor="t"/>
          <a:lstStyle/>
          <a:p>
            <a:pPr algn="ctr" indent="0" marL="0">
              <a:buNone/>
            </a:pPr>
            <a:r>
              <a:rPr lang="en-US" sz="1500" b="1" dirty="0">
                <a:solidFill>
                  <a:schemeClr val="tx2"/>
                </a:solidFill>
                <a:latin typeface="Cambria" pitchFamily="34" charset="0"/>
                <a:ea typeface="Cambria" pitchFamily="34" charset="-122"/>
                <a:cs typeface="Cambria" pitchFamily="34" charset="-120"/>
              </a:rPr>
              <a:t>Neh 7</a:t>
            </a:r>
            <a:endParaRPr lang="en-US" sz="1500" dirty="0"/>
          </a:p>
          <a:p>
            <a:pPr algn="ctr" indent="0" marL="0">
              <a:buNone/>
            </a:pPr>
            <a:r>
              <a:rPr lang="en-US" sz="1200" dirty="0">
                <a:solidFill>
                  <a:schemeClr val="accent1"/>
                </a:solidFill>
              </a:rPr>
              <a:t>c. 445 BC</a:t>
            </a:r>
            <a:endParaRPr lang="en-US" sz="1500" dirty="0"/>
          </a:p>
        </p:txBody>
      </p:sp>
      <p:sp>
        <p:nvSpPr>
          <p:cNvPr id="30" name="tl-dot-8"/>
          <p:cNvSpPr/>
          <p:nvPr/>
        </p:nvSpPr>
        <p:spPr>
          <a:xfrm>
            <a:off x="9030980" y="3630168"/>
            <a:ext cx="237744" cy="237744"/>
          </a:xfrm>
          <a:prstGeom prst="ellipse">
            <a:avLst/>
          </a:prstGeom>
          <a:solidFill>
            <a:schemeClr val="accent3"/>
          </a:solidFill>
          <a:ln w="25400">
            <a:solidFill>
              <a:schemeClr val="bg1"/>
            </a:solidFill>
            <a:prstDash val="solid"/>
          </a:ln>
        </p:spPr>
      </p:sp>
      <p:sp>
        <p:nvSpPr>
          <p:cNvPr id="31" name="tl-tick-8"/>
          <p:cNvSpPr/>
          <p:nvPr/>
        </p:nvSpPr>
        <p:spPr>
          <a:xfrm>
            <a:off x="9149852" y="2971800"/>
            <a:ext cx="0" cy="640080"/>
          </a:xfrm>
          <a:prstGeom prst="line">
            <a:avLst/>
          </a:prstGeom>
          <a:noFill/>
          <a:ln w="12700">
            <a:solidFill>
              <a:schemeClr val="accent5"/>
            </a:solidFill>
            <a:prstDash val="solid"/>
          </a:ln>
        </p:spPr>
      </p:sp>
      <p:sp>
        <p:nvSpPr>
          <p:cNvPr id="32" name="tl-label-8"/>
          <p:cNvSpPr txBox="1"/>
          <p:nvPr/>
        </p:nvSpPr>
        <p:spPr>
          <a:xfrm>
            <a:off x="8418332" y="2148840"/>
            <a:ext cx="1463040" cy="777240"/>
          </a:xfrm>
          <a:prstGeom prst="rect">
            <a:avLst/>
          </a:prstGeom>
          <a:noFill/>
          <a:ln/>
        </p:spPr>
        <p:txBody>
          <a:bodyPr wrap="square" lIns="0" tIns="0" rIns="0" bIns="0" rtlCol="0" anchor="b"/>
          <a:lstStyle/>
          <a:p>
            <a:pPr algn="ctr" indent="0" marL="0">
              <a:buNone/>
            </a:pPr>
            <a:r>
              <a:rPr lang="en-US" sz="1500" b="1" dirty="0">
                <a:solidFill>
                  <a:schemeClr val="tx2"/>
                </a:solidFill>
                <a:latin typeface="Cambria" pitchFamily="34" charset="0"/>
                <a:ea typeface="Cambria" pitchFamily="34" charset="-122"/>
                <a:cs typeface="Cambria" pitchFamily="34" charset="-120"/>
              </a:rPr>
              <a:t>Matt 20</a:t>
            </a:r>
            <a:endParaRPr lang="en-US" sz="1500" dirty="0"/>
          </a:p>
          <a:p>
            <a:pPr algn="ctr" indent="0" marL="0">
              <a:buNone/>
            </a:pPr>
            <a:r>
              <a:rPr lang="en-US" sz="1200" dirty="0">
                <a:solidFill>
                  <a:schemeClr val="accent3"/>
                </a:solidFill>
              </a:rPr>
              <a:t>AD 33</a:t>
            </a:r>
            <a:endParaRPr lang="en-US" sz="1500" dirty="0"/>
          </a:p>
        </p:txBody>
      </p:sp>
      <p:sp>
        <p:nvSpPr>
          <p:cNvPr id="33" name="tl-dot-9"/>
          <p:cNvSpPr/>
          <p:nvPr/>
        </p:nvSpPr>
        <p:spPr>
          <a:xfrm>
            <a:off x="10048982" y="3630168"/>
            <a:ext cx="237744" cy="237744"/>
          </a:xfrm>
          <a:prstGeom prst="ellipse">
            <a:avLst/>
          </a:prstGeom>
          <a:solidFill>
            <a:schemeClr val="accent3"/>
          </a:solidFill>
          <a:ln w="25400">
            <a:solidFill>
              <a:schemeClr val="bg1"/>
            </a:solidFill>
            <a:prstDash val="solid"/>
          </a:ln>
        </p:spPr>
      </p:sp>
      <p:sp>
        <p:nvSpPr>
          <p:cNvPr id="34" name="tl-tick-9"/>
          <p:cNvSpPr/>
          <p:nvPr/>
        </p:nvSpPr>
        <p:spPr>
          <a:xfrm>
            <a:off x="10167854" y="3886200"/>
            <a:ext cx="0" cy="640080"/>
          </a:xfrm>
          <a:prstGeom prst="line">
            <a:avLst/>
          </a:prstGeom>
          <a:noFill/>
          <a:ln w="12700">
            <a:solidFill>
              <a:schemeClr val="accent5"/>
            </a:solidFill>
            <a:prstDash val="solid"/>
          </a:ln>
        </p:spPr>
      </p:sp>
      <p:sp>
        <p:nvSpPr>
          <p:cNvPr id="35" name="tl-label-9"/>
          <p:cNvSpPr txBox="1"/>
          <p:nvPr/>
        </p:nvSpPr>
        <p:spPr>
          <a:xfrm>
            <a:off x="9436334" y="4572000"/>
            <a:ext cx="1463040" cy="777240"/>
          </a:xfrm>
          <a:prstGeom prst="rect">
            <a:avLst/>
          </a:prstGeom>
          <a:noFill/>
          <a:ln/>
        </p:spPr>
        <p:txBody>
          <a:bodyPr wrap="square" lIns="0" tIns="0" rIns="0" bIns="0" rtlCol="0" anchor="t"/>
          <a:lstStyle/>
          <a:p>
            <a:pPr algn="ctr" indent="0" marL="0">
              <a:buNone/>
            </a:pPr>
            <a:r>
              <a:rPr lang="en-US" sz="1500" b="1" dirty="0">
                <a:solidFill>
                  <a:schemeClr val="tx2"/>
                </a:solidFill>
                <a:latin typeface="Cambria" pitchFamily="34" charset="0"/>
                <a:ea typeface="Cambria" pitchFamily="34" charset="-122"/>
                <a:cs typeface="Cambria" pitchFamily="34" charset="-120"/>
              </a:rPr>
              <a:t>Acts 11</a:t>
            </a:r>
            <a:endParaRPr lang="en-US" sz="1500" dirty="0"/>
          </a:p>
          <a:p>
            <a:pPr algn="ctr" indent="0" marL="0">
              <a:buNone/>
            </a:pPr>
            <a:r>
              <a:rPr lang="en-US" sz="1200" dirty="0">
                <a:solidFill>
                  <a:schemeClr val="accent3"/>
                </a:solidFill>
              </a:rPr>
              <a:t>c. AD 43–44</a:t>
            </a:r>
            <a:endParaRPr lang="en-US" sz="1500" dirty="0"/>
          </a:p>
        </p:txBody>
      </p:sp>
      <p:sp>
        <p:nvSpPr>
          <p:cNvPr id="36" name="tl-dot-10"/>
          <p:cNvSpPr/>
          <p:nvPr/>
        </p:nvSpPr>
        <p:spPr>
          <a:xfrm>
            <a:off x="11066983" y="3630168"/>
            <a:ext cx="237744" cy="237744"/>
          </a:xfrm>
          <a:prstGeom prst="ellipse">
            <a:avLst/>
          </a:prstGeom>
          <a:solidFill>
            <a:schemeClr val="accent3"/>
          </a:solidFill>
          <a:ln w="25400">
            <a:solidFill>
              <a:schemeClr val="bg1"/>
            </a:solidFill>
            <a:prstDash val="solid"/>
          </a:ln>
        </p:spPr>
      </p:sp>
      <p:sp>
        <p:nvSpPr>
          <p:cNvPr id="37" name="tl-tick-10"/>
          <p:cNvSpPr/>
          <p:nvPr/>
        </p:nvSpPr>
        <p:spPr>
          <a:xfrm>
            <a:off x="11185855" y="2971800"/>
            <a:ext cx="0" cy="640080"/>
          </a:xfrm>
          <a:prstGeom prst="line">
            <a:avLst/>
          </a:prstGeom>
          <a:noFill/>
          <a:ln w="12700">
            <a:solidFill>
              <a:schemeClr val="accent5"/>
            </a:solidFill>
            <a:prstDash val="solid"/>
          </a:ln>
        </p:spPr>
      </p:sp>
      <p:sp>
        <p:nvSpPr>
          <p:cNvPr id="38" name="tl-label-10"/>
          <p:cNvSpPr txBox="1"/>
          <p:nvPr/>
        </p:nvSpPr>
        <p:spPr>
          <a:xfrm>
            <a:off x="10454335" y="2148840"/>
            <a:ext cx="1463040" cy="777240"/>
          </a:xfrm>
          <a:prstGeom prst="rect">
            <a:avLst/>
          </a:prstGeom>
          <a:noFill/>
          <a:ln/>
        </p:spPr>
        <p:txBody>
          <a:bodyPr wrap="square" lIns="0" tIns="0" rIns="0" bIns="0" rtlCol="0" anchor="b"/>
          <a:lstStyle/>
          <a:p>
            <a:pPr algn="ctr" indent="0" marL="0">
              <a:buNone/>
            </a:pPr>
            <a:r>
              <a:rPr lang="en-US" sz="1500" b="1" dirty="0">
                <a:solidFill>
                  <a:schemeClr val="tx2"/>
                </a:solidFill>
                <a:latin typeface="Cambria" pitchFamily="34" charset="0"/>
                <a:ea typeface="Cambria" pitchFamily="34" charset="-122"/>
                <a:cs typeface="Cambria" pitchFamily="34" charset="-120"/>
              </a:rPr>
              <a:t>Acts 12</a:t>
            </a:r>
            <a:endParaRPr lang="en-US" sz="1500" dirty="0"/>
          </a:p>
          <a:p>
            <a:pPr algn="ctr" indent="0" marL="0">
              <a:buNone/>
            </a:pPr>
            <a:r>
              <a:rPr lang="en-US" sz="1200" dirty="0">
                <a:solidFill>
                  <a:schemeClr val="accent3"/>
                </a:solidFill>
              </a:rPr>
              <a:t>AD 44</a:t>
            </a:r>
            <a:endParaRPr lang="en-US" sz="1500" dirty="0"/>
          </a:p>
        </p:txBody>
      </p:sp>
      <p:sp>
        <p:nvSpPr>
          <p:cNvPr id="39" name="tl-legend-ot"/>
          <p:cNvSpPr txBox="1"/>
          <p:nvPr/>
        </p:nvSpPr>
        <p:spPr>
          <a:xfrm>
            <a:off x="548640" y="5669280"/>
            <a:ext cx="2011680" cy="320040"/>
          </a:xfrm>
          <a:prstGeom prst="rect">
            <a:avLst/>
          </a:prstGeom>
          <a:noFill/>
          <a:ln/>
        </p:spPr>
        <p:txBody>
          <a:bodyPr wrap="square" lIns="0" tIns="0" rIns="0" bIns="0" rtlCol="0" anchor="ctr"/>
          <a:lstStyle/>
          <a:p>
            <a:pPr indent="0" marL="0">
              <a:buNone/>
            </a:pPr>
            <a:r>
              <a:rPr lang="en-US" sz="1200" b="1" dirty="0">
                <a:solidFill>
                  <a:schemeClr val="accent1"/>
                </a:solidFill>
              </a:rPr>
              <a:t>Old Testament</a:t>
            </a:r>
            <a:endParaRPr lang="en-US" sz="1200" dirty="0"/>
          </a:p>
        </p:txBody>
      </p:sp>
      <p:sp>
        <p:nvSpPr>
          <p:cNvPr id="40" name="tl-legend-nt"/>
          <p:cNvSpPr txBox="1"/>
          <p:nvPr/>
        </p:nvSpPr>
        <p:spPr>
          <a:xfrm>
            <a:off x="2560320" y="5669280"/>
            <a:ext cx="2011680" cy="320040"/>
          </a:xfrm>
          <a:prstGeom prst="rect">
            <a:avLst/>
          </a:prstGeom>
          <a:noFill/>
          <a:ln/>
        </p:spPr>
        <p:txBody>
          <a:bodyPr wrap="square" lIns="0" tIns="0" rIns="0" bIns="0" rtlCol="0" anchor="ctr"/>
          <a:lstStyle/>
          <a:p>
            <a:pPr indent="0" marL="0">
              <a:buNone/>
            </a:pPr>
            <a:r>
              <a:rPr lang="en-US" sz="1200" b="1" dirty="0">
                <a:solidFill>
                  <a:schemeClr val="accent3"/>
                </a:solidFill>
              </a:rPr>
              <a:t>New Testament</a:t>
            </a:r>
            <a:endParaRPr lang="en-US" sz="1200" dirty="0"/>
          </a:p>
        </p:txBody>
      </p:sp>
      <p:sp>
        <p:nvSpPr>
          <p:cNvPr id="41" name="tl-note"/>
          <p:cNvSpPr txBox="1"/>
          <p:nvPr/>
        </p:nvSpPr>
        <p:spPr>
          <a:xfrm>
            <a:off x="4572000" y="5669280"/>
            <a:ext cx="7071055" cy="320040"/>
          </a:xfrm>
          <a:prstGeom prst="rect">
            <a:avLst/>
          </a:prstGeom>
          <a:noFill/>
          <a:ln/>
        </p:spPr>
        <p:txBody>
          <a:bodyPr wrap="square" lIns="0" tIns="0" rIns="0" bIns="0" rtlCol="0" anchor="ctr"/>
          <a:lstStyle/>
          <a:p>
            <a:pPr algn="r" indent="0" marL="0">
              <a:buNone/>
            </a:pPr>
            <a:r>
              <a:rPr lang="en-US" sz="1200" i="1" dirty="0">
                <a:solidFill>
                  <a:schemeClr val="accent4"/>
                </a:solidFill>
              </a:rPr>
              <a:t>Job 35 is undated (Scripture gives no year). Spacing is by order, not to scale.</a:t>
            </a:r>
            <a:endParaRPr lang="en-US" sz="12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3) CHRONOLOGY CONNECTIONS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Chronology Connections</a:t>
            </a:r>
            <a:endParaRPr lang="en-US" sz="3200" dirty="0"/>
          </a:p>
        </p:txBody>
      </p:sp>
      <p:sp>
        <p:nvSpPr>
          <p:cNvPr id="4" name="back-to-contents">
            <a:hlinkClick r:id="rId4" tooltip="Back to the Connections contents (slide 4)"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4" action="ppaction://hlinksldjump" tooltip="Back to the Connections contents (slide 4)">
                  <a:extLst>
                    <a:ext uri="{A12FA001-AC4F-418D-AE19-62706E023703}">
                      <ahyp:hlinkClr xmlns:ahyp="http://schemas.microsoft.com/office/drawing/2018/hyperlinkcolor" val="tx"/>
                    </a:ext>
                  </a:extLst>
                </a:hlinkClick>
              </a:rPr>
              <a:t>‹ Back to Contents</a:t>
            </a:r>
            <a:endParaRPr lang="en-US" sz="1200" dirty="0"/>
          </a:p>
        </p:txBody>
      </p:sp>
      <p:sp>
        <p:nvSpPr>
          <p:cNvPr id="5" name="row-card-0"/>
          <p:cNvSpPr/>
          <p:nvPr/>
        </p:nvSpPr>
        <p:spPr>
          <a:xfrm>
            <a:off x="548640" y="1508760"/>
            <a:ext cx="11094415" cy="1051560"/>
          </a:xfrm>
          <a:prstGeom prst="roundRect">
            <a:avLst>
              <a:gd name="adj" fmla="val 8696"/>
            </a:avLst>
          </a:prstGeom>
          <a:solidFill>
            <a:schemeClr val="bg2"/>
          </a:solidFill>
          <a:ln/>
        </p:spPr>
      </p:sp>
      <p:sp>
        <p:nvSpPr>
          <p:cNvPr id="6" name="row-num-bg-0"/>
          <p:cNvSpPr/>
          <p:nvPr/>
        </p:nvSpPr>
        <p:spPr>
          <a:xfrm>
            <a:off x="822960" y="1783080"/>
            <a:ext cx="502920" cy="502920"/>
          </a:xfrm>
          <a:prstGeom prst="ellipse">
            <a:avLst/>
          </a:prstGeom>
          <a:solidFill>
            <a:schemeClr val="accent1"/>
          </a:solidFill>
          <a:ln/>
        </p:spPr>
      </p:sp>
      <p:sp>
        <p:nvSpPr>
          <p:cNvPr id="7" name="row-num-0"/>
          <p:cNvSpPr txBox="1"/>
          <p:nvPr/>
        </p:nvSpPr>
        <p:spPr>
          <a:xfrm>
            <a:off x="822960" y="178308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1</a:t>
            </a:r>
            <a:endParaRPr lang="en-US" sz="1800" dirty="0"/>
          </a:p>
        </p:txBody>
      </p:sp>
      <p:sp>
        <p:nvSpPr>
          <p:cNvPr id="8" name="row-text-0"/>
          <p:cNvSpPr txBox="1"/>
          <p:nvPr/>
        </p:nvSpPr>
        <p:spPr>
          <a:xfrm>
            <a:off x="1554480" y="1618488"/>
            <a:ext cx="9859975" cy="868680"/>
          </a:xfrm>
          <a:prstGeom prst="rect">
            <a:avLst/>
          </a:prstGeom>
          <a:noFill/>
          <a:ln/>
        </p:spPr>
        <p:txBody>
          <a:bodyPr wrap="square" lIns="0" tIns="0" rIns="0" bIns="0" rtlCol="0" anchor="ctr"/>
          <a:lstStyle/>
          <a:p>
            <a:pPr indent="0" marL="0">
              <a:buNone/>
            </a:pPr>
            <a:r>
              <a:rPr lang="en-US" sz="1600" b="1" dirty="0">
                <a:solidFill>
                  <a:schemeClr val="accent1"/>
                </a:solidFill>
              </a:rPr>
              <a:t>From Sinai to Solomon:  </a:t>
            </a:r>
            <a:pPr indent="0" marL="0">
              <a:buNone/>
            </a:pPr>
            <a:r>
              <a:rPr lang="en-US" sz="1500" dirty="0">
                <a:solidFill>
                  <a:schemeClr val="tx1"/>
                </a:solidFill>
              </a:rPr>
              <a:t>The cleansing law of Leviticus 14 is 1445 BC (derived); Psalms 132 recalls the ark brought to Jerusalem about 1000 BC (a general date); Ecclesiastes 2 reflects Solomon's reign, about 970-931 BC (a general date).</a:t>
            </a:r>
            <a:endParaRPr lang="en-US" sz="1600" dirty="0"/>
          </a:p>
        </p:txBody>
      </p:sp>
      <p:sp>
        <p:nvSpPr>
          <p:cNvPr id="9" name="row-card-1"/>
          <p:cNvSpPr/>
          <p:nvPr/>
        </p:nvSpPr>
        <p:spPr>
          <a:xfrm>
            <a:off x="548640" y="2697480"/>
            <a:ext cx="11094415" cy="1051560"/>
          </a:xfrm>
          <a:prstGeom prst="roundRect">
            <a:avLst>
              <a:gd name="adj" fmla="val 8696"/>
            </a:avLst>
          </a:prstGeom>
          <a:solidFill>
            <a:schemeClr val="bg2"/>
          </a:solidFill>
          <a:ln/>
        </p:spPr>
      </p:sp>
      <p:sp>
        <p:nvSpPr>
          <p:cNvPr id="10" name="row-num-bg-1"/>
          <p:cNvSpPr/>
          <p:nvPr/>
        </p:nvSpPr>
        <p:spPr>
          <a:xfrm>
            <a:off x="822960" y="2971800"/>
            <a:ext cx="502920" cy="502920"/>
          </a:xfrm>
          <a:prstGeom prst="ellipse">
            <a:avLst/>
          </a:prstGeom>
          <a:solidFill>
            <a:schemeClr val="accent1"/>
          </a:solidFill>
          <a:ln/>
        </p:spPr>
      </p:sp>
      <p:sp>
        <p:nvSpPr>
          <p:cNvPr id="11" name="row-num-1"/>
          <p:cNvSpPr txBox="1"/>
          <p:nvPr/>
        </p:nvSpPr>
        <p:spPr>
          <a:xfrm>
            <a:off x="822960" y="297180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2</a:t>
            </a:r>
            <a:endParaRPr lang="en-US" sz="1800" dirty="0"/>
          </a:p>
        </p:txBody>
      </p:sp>
      <p:sp>
        <p:nvSpPr>
          <p:cNvPr id="12" name="row-text-1"/>
          <p:cNvSpPr txBox="1"/>
          <p:nvPr/>
        </p:nvSpPr>
        <p:spPr>
          <a:xfrm>
            <a:off x="1554480" y="2807208"/>
            <a:ext cx="9859975" cy="868680"/>
          </a:xfrm>
          <a:prstGeom prst="rect">
            <a:avLst/>
          </a:prstGeom>
          <a:noFill/>
          <a:ln/>
        </p:spPr>
        <p:txBody>
          <a:bodyPr wrap="square" lIns="0" tIns="0" rIns="0" bIns="0" rtlCol="0" anchor="ctr"/>
          <a:lstStyle/>
          <a:p>
            <a:pPr indent="0" marL="0">
              <a:buNone/>
            </a:pPr>
            <a:r>
              <a:rPr lang="en-US" sz="1600" b="1" dirty="0">
                <a:solidFill>
                  <a:schemeClr val="accent1"/>
                </a:solidFill>
              </a:rPr>
              <a:t>Judah's kings and the exile:  </a:t>
            </a:r>
            <a:pPr indent="0" marL="0">
              <a:buNone/>
            </a:pPr>
            <a:r>
              <a:rPr lang="en-US" sz="1500" dirty="0">
                <a:solidFill>
                  <a:schemeClr val="tx1"/>
                </a:solidFill>
              </a:rPr>
              <a:t>Hezekiah's reforms in 2 Chronicles 31 fall about 715 BC (derived); the riddle of the eagles in Ezekiel 17 is about 592-591 BC (derived), a few years before Jerusalem fell in 586 BC (a general date).</a:t>
            </a:r>
            <a:endParaRPr lang="en-US" sz="1600" dirty="0"/>
          </a:p>
        </p:txBody>
      </p:sp>
      <p:sp>
        <p:nvSpPr>
          <p:cNvPr id="13" name="row-card-2"/>
          <p:cNvSpPr/>
          <p:nvPr/>
        </p:nvSpPr>
        <p:spPr>
          <a:xfrm>
            <a:off x="548640" y="3886200"/>
            <a:ext cx="11094415" cy="1051560"/>
          </a:xfrm>
          <a:prstGeom prst="roundRect">
            <a:avLst>
              <a:gd name="adj" fmla="val 8696"/>
            </a:avLst>
          </a:prstGeom>
          <a:solidFill>
            <a:schemeClr val="bg2"/>
          </a:solidFill>
          <a:ln/>
        </p:spPr>
      </p:sp>
      <p:sp>
        <p:nvSpPr>
          <p:cNvPr id="14" name="row-num-bg-2"/>
          <p:cNvSpPr/>
          <p:nvPr/>
        </p:nvSpPr>
        <p:spPr>
          <a:xfrm>
            <a:off x="822960" y="4160520"/>
            <a:ext cx="502920" cy="502920"/>
          </a:xfrm>
          <a:prstGeom prst="ellipse">
            <a:avLst/>
          </a:prstGeom>
          <a:solidFill>
            <a:schemeClr val="accent1"/>
          </a:solidFill>
          <a:ln/>
        </p:spPr>
      </p:sp>
      <p:sp>
        <p:nvSpPr>
          <p:cNvPr id="15" name="row-num-2"/>
          <p:cNvSpPr txBox="1"/>
          <p:nvPr/>
        </p:nvSpPr>
        <p:spPr>
          <a:xfrm>
            <a:off x="822960" y="416052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3</a:t>
            </a:r>
            <a:endParaRPr lang="en-US" sz="1800" dirty="0"/>
          </a:p>
        </p:txBody>
      </p:sp>
      <p:sp>
        <p:nvSpPr>
          <p:cNvPr id="16" name="row-text-2"/>
          <p:cNvSpPr txBox="1"/>
          <p:nvPr/>
        </p:nvSpPr>
        <p:spPr>
          <a:xfrm>
            <a:off x="1554480" y="3995928"/>
            <a:ext cx="9859975" cy="868680"/>
          </a:xfrm>
          <a:prstGeom prst="rect">
            <a:avLst/>
          </a:prstGeom>
          <a:noFill/>
          <a:ln/>
        </p:spPr>
        <p:txBody>
          <a:bodyPr wrap="square" lIns="0" tIns="0" rIns="0" bIns="0" rtlCol="0" anchor="ctr"/>
          <a:lstStyle/>
          <a:p>
            <a:pPr indent="0" marL="0">
              <a:buNone/>
            </a:pPr>
            <a:r>
              <a:rPr lang="en-US" sz="1600" b="1" dirty="0">
                <a:solidFill>
                  <a:schemeClr val="accent1"/>
                </a:solidFill>
              </a:rPr>
              <a:t>Persian era:  </a:t>
            </a:r>
            <a:pPr indent="0" marL="0">
              <a:buNone/>
            </a:pPr>
            <a:r>
              <a:rPr lang="en-US" sz="1500" dirty="0">
                <a:solidFill>
                  <a:schemeClr val="tx1"/>
                </a:solidFill>
              </a:rPr>
              <a:t>Daniel 8 is in Belshazzar's third year, about 551-550 BC (derived); Daniel 11 looks back to Darius the Mede, about 539-538 BC, within the vision of about 536 BC (derived); Nehemiah 7 is about 445 BC (derived), reusing the register of the return of about 538-537 BC (a general date).</a:t>
            </a:r>
            <a:endParaRPr lang="en-US" sz="1600" dirty="0"/>
          </a:p>
        </p:txBody>
      </p:sp>
      <p:sp>
        <p:nvSpPr>
          <p:cNvPr id="17" name="row-card-3"/>
          <p:cNvSpPr/>
          <p:nvPr/>
        </p:nvSpPr>
        <p:spPr>
          <a:xfrm>
            <a:off x="548640" y="5074920"/>
            <a:ext cx="11094415" cy="1051560"/>
          </a:xfrm>
          <a:prstGeom prst="roundRect">
            <a:avLst>
              <a:gd name="adj" fmla="val 8696"/>
            </a:avLst>
          </a:prstGeom>
          <a:solidFill>
            <a:schemeClr val="bg2"/>
          </a:solidFill>
          <a:ln/>
        </p:spPr>
      </p:sp>
      <p:sp>
        <p:nvSpPr>
          <p:cNvPr id="18" name="row-num-bg-3"/>
          <p:cNvSpPr/>
          <p:nvPr/>
        </p:nvSpPr>
        <p:spPr>
          <a:xfrm>
            <a:off x="822960" y="5349240"/>
            <a:ext cx="502920" cy="502920"/>
          </a:xfrm>
          <a:prstGeom prst="ellipse">
            <a:avLst/>
          </a:prstGeom>
          <a:solidFill>
            <a:schemeClr val="accent1"/>
          </a:solidFill>
          <a:ln/>
        </p:spPr>
      </p:sp>
      <p:sp>
        <p:nvSpPr>
          <p:cNvPr id="19" name="row-num-3"/>
          <p:cNvSpPr txBox="1"/>
          <p:nvPr/>
        </p:nvSpPr>
        <p:spPr>
          <a:xfrm>
            <a:off x="822960" y="534924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4</a:t>
            </a:r>
            <a:endParaRPr lang="en-US" sz="1800" dirty="0"/>
          </a:p>
        </p:txBody>
      </p:sp>
      <p:sp>
        <p:nvSpPr>
          <p:cNvPr id="20" name="row-text-3"/>
          <p:cNvSpPr txBox="1"/>
          <p:nvPr/>
        </p:nvSpPr>
        <p:spPr>
          <a:xfrm>
            <a:off x="1554480" y="5184648"/>
            <a:ext cx="9859975" cy="868680"/>
          </a:xfrm>
          <a:prstGeom prst="rect">
            <a:avLst/>
          </a:prstGeom>
          <a:noFill/>
          <a:ln/>
        </p:spPr>
        <p:txBody>
          <a:bodyPr wrap="square" lIns="0" tIns="0" rIns="0" bIns="0" rtlCol="0" anchor="ctr"/>
          <a:lstStyle/>
          <a:p>
            <a:pPr indent="0" marL="0">
              <a:buNone/>
            </a:pPr>
            <a:r>
              <a:rPr lang="en-US" sz="1600" b="1" dirty="0">
                <a:solidFill>
                  <a:schemeClr val="accent1"/>
                </a:solidFill>
              </a:rPr>
              <a:t>Christ and the early church:  </a:t>
            </a:r>
            <a:pPr indent="0" marL="0">
              <a:buNone/>
            </a:pPr>
            <a:r>
              <a:rPr lang="en-US" sz="1500" dirty="0">
                <a:solidFill>
                  <a:schemeClr val="tx1"/>
                </a:solidFill>
              </a:rPr>
              <a:t>Matthew 20 is AD 33 (working); Acts 11 runs to about AD 43-44 (derived); Acts 12 is AD 44 (stated), the year Herod Agrippa I died.</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4) GEOGRAPHY CONNECTIONS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Geography Connections</a:t>
            </a:r>
            <a:endParaRPr lang="en-US" sz="3200" dirty="0"/>
          </a:p>
        </p:txBody>
      </p:sp>
      <p:sp>
        <p:nvSpPr>
          <p:cNvPr id="4" name="back-to-contents">
            <a:hlinkClick r:id="rId4" tooltip="Back to the Connections contents (slide 4)"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4" action="ppaction://hlinksldjump" tooltip="Back to the Connections contents (slide 4)">
                  <a:extLst>
                    <a:ext uri="{A12FA001-AC4F-418D-AE19-62706E023703}">
                      <ahyp:hlinkClr xmlns:ahyp="http://schemas.microsoft.com/office/drawing/2018/hyperlinkcolor" val="tx"/>
                    </a:ext>
                  </a:extLst>
                </a:hlinkClick>
              </a:rPr>
              <a:t>‹ Back to Contents</a:t>
            </a:r>
            <a:endParaRPr lang="en-US" sz="1200" dirty="0"/>
          </a:p>
        </p:txBody>
      </p:sp>
      <p:sp>
        <p:nvSpPr>
          <p:cNvPr id="5" name="row-card-0"/>
          <p:cNvSpPr/>
          <p:nvPr/>
        </p:nvSpPr>
        <p:spPr>
          <a:xfrm>
            <a:off x="548640" y="1508760"/>
            <a:ext cx="11094415" cy="1405128"/>
          </a:xfrm>
          <a:prstGeom prst="roundRect">
            <a:avLst>
              <a:gd name="adj" fmla="val 6508"/>
            </a:avLst>
          </a:prstGeom>
          <a:solidFill>
            <a:schemeClr val="bg2"/>
          </a:solidFill>
          <a:ln/>
        </p:spPr>
      </p:sp>
      <p:sp>
        <p:nvSpPr>
          <p:cNvPr id="6" name="row-num-bg-0"/>
          <p:cNvSpPr/>
          <p:nvPr/>
        </p:nvSpPr>
        <p:spPr>
          <a:xfrm>
            <a:off x="822960" y="1709928"/>
            <a:ext cx="502920" cy="502920"/>
          </a:xfrm>
          <a:prstGeom prst="ellipse">
            <a:avLst/>
          </a:prstGeom>
          <a:solidFill>
            <a:schemeClr val="accent1"/>
          </a:solidFill>
          <a:ln/>
        </p:spPr>
      </p:sp>
      <p:sp>
        <p:nvSpPr>
          <p:cNvPr id="7" name="row-num-0"/>
          <p:cNvSpPr txBox="1"/>
          <p:nvPr/>
        </p:nvSpPr>
        <p:spPr>
          <a:xfrm>
            <a:off x="822960" y="1709928"/>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1</a:t>
            </a:r>
            <a:endParaRPr lang="en-US" sz="1800" dirty="0"/>
          </a:p>
        </p:txBody>
      </p:sp>
      <p:sp>
        <p:nvSpPr>
          <p:cNvPr id="8" name="row-text-0"/>
          <p:cNvSpPr txBox="1"/>
          <p:nvPr/>
        </p:nvSpPr>
        <p:spPr>
          <a:xfrm>
            <a:off x="1554480" y="1618488"/>
            <a:ext cx="9859975" cy="1222248"/>
          </a:xfrm>
          <a:prstGeom prst="rect">
            <a:avLst/>
          </a:prstGeom>
          <a:noFill/>
          <a:ln/>
        </p:spPr>
        <p:txBody>
          <a:bodyPr wrap="square" lIns="0" tIns="0" rIns="0" bIns="0" rtlCol="0" anchor="t"/>
          <a:lstStyle/>
          <a:p>
            <a:pPr indent="0" marL="0">
              <a:buNone/>
            </a:pPr>
            <a:r>
              <a:rPr lang="en-US" sz="1800" b="1" dirty="0">
                <a:solidFill>
                  <a:schemeClr val="accent1"/>
                </a:solidFill>
              </a:rPr>
              <a:t>Jerusalem and Zion:  </a:t>
            </a:r>
            <a:pPr indent="0" marL="0">
              <a:buNone/>
            </a:pPr>
            <a:r>
              <a:rPr lang="en-US" sz="1700" dirty="0">
                <a:solidFill>
                  <a:schemeClr val="tx1"/>
                </a:solidFill>
              </a:rPr>
              <a:t>"the LORD hath chosen Zion" (Psa 132:13); Hezekiah "commanded to prepare chambers in the house of the LORD" (2 Chron 31:11); "the city was large and great: but the people were few therein" (Neh 7:4); "the king of Babylon is come to Jerusalem" (Ezek 17:12); "when Peter was come up to Jerusalem" (Acts 11:2).</a:t>
            </a:r>
            <a:endParaRPr lang="en-US" sz="1800" dirty="0"/>
          </a:p>
        </p:txBody>
      </p:sp>
      <p:sp>
        <p:nvSpPr>
          <p:cNvPr id="9" name="row-card-1"/>
          <p:cNvSpPr/>
          <p:nvPr/>
        </p:nvSpPr>
        <p:spPr>
          <a:xfrm>
            <a:off x="548640" y="3115056"/>
            <a:ext cx="11094415" cy="1405128"/>
          </a:xfrm>
          <a:prstGeom prst="roundRect">
            <a:avLst>
              <a:gd name="adj" fmla="val 6508"/>
            </a:avLst>
          </a:prstGeom>
          <a:solidFill>
            <a:schemeClr val="bg2"/>
          </a:solidFill>
          <a:ln/>
        </p:spPr>
      </p:sp>
      <p:sp>
        <p:nvSpPr>
          <p:cNvPr id="10" name="row-num-bg-1"/>
          <p:cNvSpPr/>
          <p:nvPr/>
        </p:nvSpPr>
        <p:spPr>
          <a:xfrm>
            <a:off x="822960" y="3316224"/>
            <a:ext cx="502920" cy="502920"/>
          </a:xfrm>
          <a:prstGeom prst="ellipse">
            <a:avLst/>
          </a:prstGeom>
          <a:solidFill>
            <a:schemeClr val="accent1"/>
          </a:solidFill>
          <a:ln/>
        </p:spPr>
      </p:sp>
      <p:sp>
        <p:nvSpPr>
          <p:cNvPr id="11" name="row-num-1"/>
          <p:cNvSpPr txBox="1"/>
          <p:nvPr/>
        </p:nvSpPr>
        <p:spPr>
          <a:xfrm>
            <a:off x="822960" y="3316224"/>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2</a:t>
            </a:r>
            <a:endParaRPr lang="en-US" sz="1800" dirty="0"/>
          </a:p>
        </p:txBody>
      </p:sp>
      <p:sp>
        <p:nvSpPr>
          <p:cNvPr id="12" name="row-text-1"/>
          <p:cNvSpPr txBox="1"/>
          <p:nvPr/>
        </p:nvSpPr>
        <p:spPr>
          <a:xfrm>
            <a:off x="1554480" y="3224784"/>
            <a:ext cx="9859975" cy="1222248"/>
          </a:xfrm>
          <a:prstGeom prst="rect">
            <a:avLst/>
          </a:prstGeom>
          <a:noFill/>
          <a:ln/>
        </p:spPr>
        <p:txBody>
          <a:bodyPr wrap="square" lIns="0" tIns="0" rIns="0" bIns="0" rtlCol="0" anchor="t"/>
          <a:lstStyle/>
          <a:p>
            <a:pPr indent="0" marL="0">
              <a:buNone/>
            </a:pPr>
            <a:r>
              <a:rPr lang="en-US" sz="1800" b="1" dirty="0">
                <a:solidFill>
                  <a:schemeClr val="accent1"/>
                </a:solidFill>
              </a:rPr>
              <a:t>Babylon, Persia, and Grecia:  </a:t>
            </a:r>
            <a:pPr indent="0" marL="0">
              <a:buNone/>
            </a:pPr>
            <a:r>
              <a:rPr lang="en-US" sz="1700" dirty="0">
                <a:solidFill>
                  <a:schemeClr val="tx1"/>
                </a:solidFill>
              </a:rPr>
              <a:t>Nebuchadnezzar "the king of Babylon had carried away" the captives (Neh 7:6); the king of Babylon "led them with him to Babylon" (Ezek 17:12); the ram's horns "are the kings of Media and Persia" (Dan 8:20); the fourth king shall "stir up all against the realm of Grecia" (Dan 11:2).</a:t>
            </a:r>
            <a:endParaRPr lang="en-US" sz="1800" dirty="0"/>
          </a:p>
        </p:txBody>
      </p:sp>
      <p:sp>
        <p:nvSpPr>
          <p:cNvPr id="13" name="row-card-2"/>
          <p:cNvSpPr/>
          <p:nvPr/>
        </p:nvSpPr>
        <p:spPr>
          <a:xfrm>
            <a:off x="548640" y="4721352"/>
            <a:ext cx="11094415" cy="1405128"/>
          </a:xfrm>
          <a:prstGeom prst="roundRect">
            <a:avLst>
              <a:gd name="adj" fmla="val 6508"/>
            </a:avLst>
          </a:prstGeom>
          <a:solidFill>
            <a:schemeClr val="bg2"/>
          </a:solidFill>
          <a:ln/>
        </p:spPr>
      </p:sp>
      <p:sp>
        <p:nvSpPr>
          <p:cNvPr id="14" name="row-num-bg-2"/>
          <p:cNvSpPr/>
          <p:nvPr/>
        </p:nvSpPr>
        <p:spPr>
          <a:xfrm>
            <a:off x="822960" y="4922520"/>
            <a:ext cx="502920" cy="502920"/>
          </a:xfrm>
          <a:prstGeom prst="ellipse">
            <a:avLst/>
          </a:prstGeom>
          <a:solidFill>
            <a:schemeClr val="accent1"/>
          </a:solidFill>
          <a:ln/>
        </p:spPr>
      </p:sp>
      <p:sp>
        <p:nvSpPr>
          <p:cNvPr id="15" name="row-num-2"/>
          <p:cNvSpPr txBox="1"/>
          <p:nvPr/>
        </p:nvSpPr>
        <p:spPr>
          <a:xfrm>
            <a:off x="822960" y="492252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3</a:t>
            </a:r>
            <a:endParaRPr lang="en-US" sz="1800" dirty="0"/>
          </a:p>
        </p:txBody>
      </p:sp>
      <p:sp>
        <p:nvSpPr>
          <p:cNvPr id="16" name="row-text-2"/>
          <p:cNvSpPr txBox="1"/>
          <p:nvPr/>
        </p:nvSpPr>
        <p:spPr>
          <a:xfrm>
            <a:off x="1554480" y="4831080"/>
            <a:ext cx="9859975" cy="1222248"/>
          </a:xfrm>
          <a:prstGeom prst="rect">
            <a:avLst/>
          </a:prstGeom>
          <a:noFill/>
          <a:ln/>
        </p:spPr>
        <p:txBody>
          <a:bodyPr wrap="square" lIns="0" tIns="0" rIns="0" bIns="0" rtlCol="0" anchor="t"/>
          <a:lstStyle/>
          <a:p>
            <a:pPr indent="0" marL="0">
              <a:buNone/>
            </a:pPr>
            <a:r>
              <a:rPr lang="en-US" sz="1800" b="1" dirty="0">
                <a:solidFill>
                  <a:schemeClr val="accent1"/>
                </a:solidFill>
              </a:rPr>
              <a:t>Egypt, the broken reed:  </a:t>
            </a:r>
            <a:pPr indent="0" marL="0">
              <a:buNone/>
            </a:pPr>
            <a:r>
              <a:rPr lang="en-US" sz="1700" dirty="0">
                <a:solidFill>
                  <a:schemeClr val="tx1"/>
                </a:solidFill>
              </a:rPr>
              <a:t>Zedekiah rebelled "in sending his ambassadors into Egypt, that they might give him horses and much people" (Ezek 17:15); in the latter conflict "the land of Egypt shall not escape" (Dan 11:42).</a:t>
            </a:r>
            <a:endParaRPr lang="en-US" sz="18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5) OTHER CONNECTIONS  ·  1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Other Connections</a:t>
            </a:r>
            <a:endParaRPr lang="en-US" sz="3200" dirty="0"/>
          </a:p>
        </p:txBody>
      </p:sp>
      <p:sp>
        <p:nvSpPr>
          <p:cNvPr id="4" name="back-to-contents">
            <a:hlinkClick r:id="rId4" tooltip="Back to the Connections contents (slide 4)"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4" action="ppaction://hlinksldjump" tooltip="Back to the Connections contents (slide 4)">
                  <a:extLst>
                    <a:ext uri="{A12FA001-AC4F-418D-AE19-62706E023703}">
                      <ahyp:hlinkClr xmlns:ahyp="http://schemas.microsoft.com/office/drawing/2018/hyperlinkcolor" val="tx"/>
                    </a:ext>
                  </a:extLst>
                </a:hlinkClick>
              </a:rPr>
              <a:t>‹ Back to Contents</a:t>
            </a:r>
            <a:endParaRPr lang="en-US" sz="1200" dirty="0"/>
          </a:p>
        </p:txBody>
      </p:sp>
      <p:sp>
        <p:nvSpPr>
          <p:cNvPr id="5" name="row-card-0"/>
          <p:cNvSpPr/>
          <p:nvPr/>
        </p:nvSpPr>
        <p:spPr>
          <a:xfrm>
            <a:off x="548640" y="1508760"/>
            <a:ext cx="11094415" cy="1405128"/>
          </a:xfrm>
          <a:prstGeom prst="roundRect">
            <a:avLst>
              <a:gd name="adj" fmla="val 6508"/>
            </a:avLst>
          </a:prstGeom>
          <a:solidFill>
            <a:schemeClr val="bg2"/>
          </a:solidFill>
          <a:ln/>
        </p:spPr>
      </p:sp>
      <p:sp>
        <p:nvSpPr>
          <p:cNvPr id="6" name="row-num-bg-0"/>
          <p:cNvSpPr/>
          <p:nvPr/>
        </p:nvSpPr>
        <p:spPr>
          <a:xfrm>
            <a:off x="822960" y="1709928"/>
            <a:ext cx="502920" cy="502920"/>
          </a:xfrm>
          <a:prstGeom prst="ellipse">
            <a:avLst/>
          </a:prstGeom>
          <a:solidFill>
            <a:schemeClr val="accent1"/>
          </a:solidFill>
          <a:ln/>
        </p:spPr>
      </p:sp>
      <p:sp>
        <p:nvSpPr>
          <p:cNvPr id="7" name="row-num-0"/>
          <p:cNvSpPr txBox="1"/>
          <p:nvPr/>
        </p:nvSpPr>
        <p:spPr>
          <a:xfrm>
            <a:off x="822960" y="1709928"/>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1</a:t>
            </a:r>
            <a:endParaRPr lang="en-US" sz="1800" dirty="0"/>
          </a:p>
        </p:txBody>
      </p:sp>
      <p:sp>
        <p:nvSpPr>
          <p:cNvPr id="8" name="row-text-0"/>
          <p:cNvSpPr txBox="1"/>
          <p:nvPr/>
        </p:nvSpPr>
        <p:spPr>
          <a:xfrm>
            <a:off x="1554480" y="1618488"/>
            <a:ext cx="9859975" cy="1222248"/>
          </a:xfrm>
          <a:prstGeom prst="rect">
            <a:avLst/>
          </a:prstGeom>
          <a:noFill/>
          <a:ln/>
        </p:spPr>
        <p:txBody>
          <a:bodyPr wrap="square" lIns="0" tIns="0" rIns="0" bIns="0" rtlCol="0" anchor="t"/>
          <a:lstStyle/>
          <a:p>
            <a:pPr indent="0" marL="0">
              <a:buNone/>
            </a:pPr>
            <a:r>
              <a:rPr lang="en-US" sz="1800" b="1" dirty="0">
                <a:solidFill>
                  <a:schemeClr val="accent1"/>
                </a:solidFill>
              </a:rPr>
              <a:t>Giving from willing hearts:  </a:t>
            </a:r>
            <a:pPr indent="0" marL="0">
              <a:buNone/>
            </a:pPr>
            <a:r>
              <a:rPr lang="en-US" sz="1700" dirty="0">
                <a:solidFill>
                  <a:schemeClr val="tx1"/>
                </a:solidFill>
              </a:rPr>
              <a:t>"the children of Israel brought in abundance the firstfruits" (2 Chron 31:5); "some of the chief of the fathers gave unto the work" (Neh 7:70); the disciples, "every man according to his ability, determined to send relief" (Acts 11:29); the poor leper brings "such as he is able to get" (Lev 14:22).</a:t>
            </a:r>
            <a:endParaRPr lang="en-US" sz="1800" dirty="0"/>
          </a:p>
        </p:txBody>
      </p:sp>
      <p:sp>
        <p:nvSpPr>
          <p:cNvPr id="9" name="row-card-1"/>
          <p:cNvSpPr/>
          <p:nvPr/>
        </p:nvSpPr>
        <p:spPr>
          <a:xfrm>
            <a:off x="548640" y="3115056"/>
            <a:ext cx="11094415" cy="1405128"/>
          </a:xfrm>
          <a:prstGeom prst="roundRect">
            <a:avLst>
              <a:gd name="adj" fmla="val 6508"/>
            </a:avLst>
          </a:prstGeom>
          <a:solidFill>
            <a:schemeClr val="bg2"/>
          </a:solidFill>
          <a:ln/>
        </p:spPr>
      </p:sp>
      <p:sp>
        <p:nvSpPr>
          <p:cNvPr id="10" name="row-num-bg-1"/>
          <p:cNvSpPr/>
          <p:nvPr/>
        </p:nvSpPr>
        <p:spPr>
          <a:xfrm>
            <a:off x="822960" y="3316224"/>
            <a:ext cx="502920" cy="502920"/>
          </a:xfrm>
          <a:prstGeom prst="ellipse">
            <a:avLst/>
          </a:prstGeom>
          <a:solidFill>
            <a:schemeClr val="accent1"/>
          </a:solidFill>
          <a:ln/>
        </p:spPr>
      </p:sp>
      <p:sp>
        <p:nvSpPr>
          <p:cNvPr id="11" name="row-num-1"/>
          <p:cNvSpPr txBox="1"/>
          <p:nvPr/>
        </p:nvSpPr>
        <p:spPr>
          <a:xfrm>
            <a:off x="822960" y="3316224"/>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2</a:t>
            </a:r>
            <a:endParaRPr lang="en-US" sz="1800" dirty="0"/>
          </a:p>
        </p:txBody>
      </p:sp>
      <p:sp>
        <p:nvSpPr>
          <p:cNvPr id="12" name="row-text-1"/>
          <p:cNvSpPr txBox="1"/>
          <p:nvPr/>
        </p:nvSpPr>
        <p:spPr>
          <a:xfrm>
            <a:off x="1554480" y="3224784"/>
            <a:ext cx="9859975" cy="1222248"/>
          </a:xfrm>
          <a:prstGeom prst="rect">
            <a:avLst/>
          </a:prstGeom>
          <a:noFill/>
          <a:ln/>
        </p:spPr>
        <p:txBody>
          <a:bodyPr wrap="square" lIns="0" tIns="0" rIns="0" bIns="0" rtlCol="0" anchor="t"/>
          <a:lstStyle/>
          <a:p>
            <a:pPr indent="0" marL="0">
              <a:buNone/>
            </a:pPr>
            <a:r>
              <a:rPr lang="en-US" sz="1800" b="1" dirty="0">
                <a:solidFill>
                  <a:schemeClr val="accent1"/>
                </a:solidFill>
              </a:rPr>
              <a:t>Grace, not wages:  </a:t>
            </a:r>
            <a:pPr indent="0" marL="0">
              <a:buNone/>
            </a:pPr>
            <a:r>
              <a:rPr lang="en-US" sz="1700" dirty="0">
                <a:solidFill>
                  <a:schemeClr val="tx1"/>
                </a:solidFill>
              </a:rPr>
              <a:t>"Is it not lawful for me to do what I will with mine own?" (Matt 20:15); "Then hath God also to the Gentiles granted repentance unto life" (Acts 11:18); "If thou be righteous, what givest thou him?" (Job 35:7).</a:t>
            </a:r>
            <a:endParaRPr lang="en-US" sz="1800" dirty="0"/>
          </a:p>
        </p:txBody>
      </p:sp>
      <p:sp>
        <p:nvSpPr>
          <p:cNvPr id="13" name="row-card-2"/>
          <p:cNvSpPr/>
          <p:nvPr/>
        </p:nvSpPr>
        <p:spPr>
          <a:xfrm>
            <a:off x="548640" y="4721352"/>
            <a:ext cx="11094415" cy="1405128"/>
          </a:xfrm>
          <a:prstGeom prst="roundRect">
            <a:avLst>
              <a:gd name="adj" fmla="val 6508"/>
            </a:avLst>
          </a:prstGeom>
          <a:solidFill>
            <a:schemeClr val="bg2"/>
          </a:solidFill>
          <a:ln/>
        </p:spPr>
      </p:sp>
      <p:sp>
        <p:nvSpPr>
          <p:cNvPr id="14" name="row-num-bg-2"/>
          <p:cNvSpPr/>
          <p:nvPr/>
        </p:nvSpPr>
        <p:spPr>
          <a:xfrm>
            <a:off x="822960" y="4922520"/>
            <a:ext cx="502920" cy="502920"/>
          </a:xfrm>
          <a:prstGeom prst="ellipse">
            <a:avLst/>
          </a:prstGeom>
          <a:solidFill>
            <a:schemeClr val="accent1"/>
          </a:solidFill>
          <a:ln/>
        </p:spPr>
      </p:sp>
      <p:sp>
        <p:nvSpPr>
          <p:cNvPr id="15" name="row-num-2"/>
          <p:cNvSpPr txBox="1"/>
          <p:nvPr/>
        </p:nvSpPr>
        <p:spPr>
          <a:xfrm>
            <a:off x="822960" y="492252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3</a:t>
            </a:r>
            <a:endParaRPr lang="en-US" sz="1800" dirty="0"/>
          </a:p>
        </p:txBody>
      </p:sp>
      <p:sp>
        <p:nvSpPr>
          <p:cNvPr id="16" name="row-text-2"/>
          <p:cNvSpPr txBox="1"/>
          <p:nvPr/>
        </p:nvSpPr>
        <p:spPr>
          <a:xfrm>
            <a:off x="1554480" y="4831080"/>
            <a:ext cx="9859975" cy="1222248"/>
          </a:xfrm>
          <a:prstGeom prst="rect">
            <a:avLst/>
          </a:prstGeom>
          <a:noFill/>
          <a:ln/>
        </p:spPr>
        <p:txBody>
          <a:bodyPr wrap="square" lIns="0" tIns="0" rIns="0" bIns="0" rtlCol="0" anchor="t"/>
          <a:lstStyle/>
          <a:p>
            <a:pPr indent="0" marL="0">
              <a:buNone/>
            </a:pPr>
            <a:r>
              <a:rPr lang="en-US" sz="1800" b="1" dirty="0">
                <a:solidFill>
                  <a:schemeClr val="accent1"/>
                </a:solidFill>
              </a:rPr>
              <a:t>The high brought low:  </a:t>
            </a:r>
            <a:pPr indent="0" marL="0">
              <a:buNone/>
            </a:pPr>
            <a:r>
              <a:rPr lang="en-US" sz="1700" dirty="0">
                <a:solidFill>
                  <a:schemeClr val="tx1"/>
                </a:solidFill>
              </a:rPr>
              <a:t>"I the LORD have brought down the high tree, have exalted the low tree" (Ezek 17:24); "whosoever will be great among you, let him be your minister" (Matt 20:26); Herod "was eaten of worms, and gave up the ghost" (Acts 12:23).</a:t>
            </a:r>
            <a:endParaRPr lang="en-US" sz="18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5) OTHER CONNECTIONS  ·  2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Other Connections</a:t>
            </a:r>
            <a:endParaRPr lang="en-US" sz="3200" dirty="0"/>
          </a:p>
        </p:txBody>
      </p:sp>
      <p:sp>
        <p:nvSpPr>
          <p:cNvPr id="4" name="back-to-contents">
            <a:hlinkClick r:id="rId4" tooltip="Back to the Connections contents (slide 4)"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4" action="ppaction://hlinksldjump" tooltip="Back to the Connections contents (slide 4)">
                  <a:extLst>
                    <a:ext uri="{A12FA001-AC4F-418D-AE19-62706E023703}">
                      <ahyp:hlinkClr xmlns:ahyp="http://schemas.microsoft.com/office/drawing/2018/hyperlinkcolor" val="tx"/>
                    </a:ext>
                  </a:extLst>
                </a:hlinkClick>
              </a:rPr>
              <a:t>‹ Back to Contents</a:t>
            </a:r>
            <a:endParaRPr lang="en-US" sz="1200" dirty="0"/>
          </a:p>
        </p:txBody>
      </p:sp>
      <p:sp>
        <p:nvSpPr>
          <p:cNvPr id="5" name="row-card-0"/>
          <p:cNvSpPr/>
          <p:nvPr/>
        </p:nvSpPr>
        <p:spPr>
          <a:xfrm>
            <a:off x="548640" y="1508760"/>
            <a:ext cx="11094415" cy="1405128"/>
          </a:xfrm>
          <a:prstGeom prst="roundRect">
            <a:avLst>
              <a:gd name="adj" fmla="val 6508"/>
            </a:avLst>
          </a:prstGeom>
          <a:solidFill>
            <a:schemeClr val="bg2"/>
          </a:solidFill>
          <a:ln/>
        </p:spPr>
      </p:sp>
      <p:sp>
        <p:nvSpPr>
          <p:cNvPr id="6" name="row-num-bg-0"/>
          <p:cNvSpPr/>
          <p:nvPr/>
        </p:nvSpPr>
        <p:spPr>
          <a:xfrm>
            <a:off x="822960" y="1709928"/>
            <a:ext cx="502920" cy="502920"/>
          </a:xfrm>
          <a:prstGeom prst="ellipse">
            <a:avLst/>
          </a:prstGeom>
          <a:solidFill>
            <a:schemeClr val="accent1"/>
          </a:solidFill>
          <a:ln/>
        </p:spPr>
      </p:sp>
      <p:sp>
        <p:nvSpPr>
          <p:cNvPr id="7" name="row-num-0"/>
          <p:cNvSpPr txBox="1"/>
          <p:nvPr/>
        </p:nvSpPr>
        <p:spPr>
          <a:xfrm>
            <a:off x="822960" y="1709928"/>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4</a:t>
            </a:r>
            <a:endParaRPr lang="en-US" sz="1800" dirty="0"/>
          </a:p>
        </p:txBody>
      </p:sp>
      <p:sp>
        <p:nvSpPr>
          <p:cNvPr id="8" name="row-text-0"/>
          <p:cNvSpPr txBox="1"/>
          <p:nvPr/>
        </p:nvSpPr>
        <p:spPr>
          <a:xfrm>
            <a:off x="1554480" y="1618488"/>
            <a:ext cx="9859975" cy="1222248"/>
          </a:xfrm>
          <a:prstGeom prst="rect">
            <a:avLst/>
          </a:prstGeom>
          <a:noFill/>
          <a:ln/>
        </p:spPr>
        <p:txBody>
          <a:bodyPr wrap="square" lIns="0" tIns="0" rIns="0" bIns="0" rtlCol="0" anchor="t"/>
          <a:lstStyle/>
          <a:p>
            <a:pPr indent="0" marL="0">
              <a:buNone/>
            </a:pPr>
            <a:r>
              <a:rPr lang="en-US" sz="1800" b="1" dirty="0">
                <a:solidFill>
                  <a:schemeClr val="accent1"/>
                </a:solidFill>
              </a:rPr>
              <a:t>Vanity and what lasts:  </a:t>
            </a:r>
            <a:pPr indent="0" marL="0">
              <a:buNone/>
            </a:pPr>
            <a:r>
              <a:rPr lang="en-US" sz="1700" dirty="0">
                <a:solidFill>
                  <a:schemeClr val="tx1"/>
                </a:solidFill>
              </a:rPr>
              <a:t>"all was vanity and vexation of spirit" (Eccl 2:11); "This is my rest for ever: here will I dwell" (Psa 132:14); "But the word of God grew and multiplied" (Acts 12:24).</a:t>
            </a:r>
            <a:endParaRPr lang="en-US" sz="1800" dirty="0"/>
          </a:p>
        </p:txBody>
      </p:sp>
      <p:sp>
        <p:nvSpPr>
          <p:cNvPr id="9" name="row-card-1"/>
          <p:cNvSpPr/>
          <p:nvPr/>
        </p:nvSpPr>
        <p:spPr>
          <a:xfrm>
            <a:off x="548640" y="3115056"/>
            <a:ext cx="11094415" cy="1405128"/>
          </a:xfrm>
          <a:prstGeom prst="roundRect">
            <a:avLst>
              <a:gd name="adj" fmla="val 6508"/>
            </a:avLst>
          </a:prstGeom>
          <a:solidFill>
            <a:schemeClr val="bg2"/>
          </a:solidFill>
          <a:ln/>
        </p:spPr>
      </p:sp>
      <p:sp>
        <p:nvSpPr>
          <p:cNvPr id="10" name="row-num-bg-1"/>
          <p:cNvSpPr/>
          <p:nvPr/>
        </p:nvSpPr>
        <p:spPr>
          <a:xfrm>
            <a:off x="822960" y="3316224"/>
            <a:ext cx="502920" cy="502920"/>
          </a:xfrm>
          <a:prstGeom prst="ellipse">
            <a:avLst/>
          </a:prstGeom>
          <a:solidFill>
            <a:schemeClr val="accent1"/>
          </a:solidFill>
          <a:ln/>
        </p:spPr>
      </p:sp>
      <p:sp>
        <p:nvSpPr>
          <p:cNvPr id="11" name="row-num-1"/>
          <p:cNvSpPr txBox="1"/>
          <p:nvPr/>
        </p:nvSpPr>
        <p:spPr>
          <a:xfrm>
            <a:off x="822960" y="3316224"/>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5</a:t>
            </a:r>
            <a:endParaRPr lang="en-US" sz="1800" dirty="0"/>
          </a:p>
        </p:txBody>
      </p:sp>
      <p:sp>
        <p:nvSpPr>
          <p:cNvPr id="12" name="row-text-1"/>
          <p:cNvSpPr txBox="1"/>
          <p:nvPr/>
        </p:nvSpPr>
        <p:spPr>
          <a:xfrm>
            <a:off x="1554480" y="3224784"/>
            <a:ext cx="9859975" cy="1222248"/>
          </a:xfrm>
          <a:prstGeom prst="rect">
            <a:avLst/>
          </a:prstGeom>
          <a:noFill/>
          <a:ln/>
        </p:spPr>
        <p:txBody>
          <a:bodyPr wrap="square" lIns="0" tIns="0" rIns="0" bIns="0" rtlCol="0" anchor="t"/>
          <a:lstStyle/>
          <a:p>
            <a:pPr indent="0" marL="0">
              <a:buNone/>
            </a:pPr>
            <a:r>
              <a:rPr lang="en-US" sz="1800" b="1" dirty="0">
                <a:solidFill>
                  <a:schemeClr val="accent1"/>
                </a:solidFill>
              </a:rPr>
              <a:t>Waiting and being purified:  </a:t>
            </a:r>
            <a:pPr indent="0" marL="0">
              <a:buNone/>
            </a:pPr>
            <a:r>
              <a:rPr lang="en-US" sz="1700" dirty="0">
                <a:solidFill>
                  <a:schemeClr val="tx1"/>
                </a:solidFill>
              </a:rPr>
              <a:t>"judgment is before him; therefore trust thou in him" (Job 35:14); "prayer was made without ceasing of the church unto God for him" (Acts 12:5); some fall "to try them, and to purge, and to make them white" (Dan 11:35).</a:t>
            </a:r>
            <a:endParaRPr lang="en-US" sz="1800" dirty="0"/>
          </a:p>
        </p:txBody>
      </p:sp>
      <p:sp>
        <p:nvSpPr>
          <p:cNvPr id="13" name="row-card-2"/>
          <p:cNvSpPr/>
          <p:nvPr/>
        </p:nvSpPr>
        <p:spPr>
          <a:xfrm>
            <a:off x="548640" y="4721352"/>
            <a:ext cx="11094415" cy="1405128"/>
          </a:xfrm>
          <a:prstGeom prst="roundRect">
            <a:avLst>
              <a:gd name="adj" fmla="val 6508"/>
            </a:avLst>
          </a:prstGeom>
          <a:solidFill>
            <a:schemeClr val="bg2"/>
          </a:solidFill>
          <a:ln/>
        </p:spPr>
      </p:sp>
      <p:sp>
        <p:nvSpPr>
          <p:cNvPr id="14" name="row-num-bg-2"/>
          <p:cNvSpPr/>
          <p:nvPr/>
        </p:nvSpPr>
        <p:spPr>
          <a:xfrm>
            <a:off x="822960" y="4922520"/>
            <a:ext cx="502920" cy="502920"/>
          </a:xfrm>
          <a:prstGeom prst="ellipse">
            <a:avLst/>
          </a:prstGeom>
          <a:solidFill>
            <a:schemeClr val="accent1"/>
          </a:solidFill>
          <a:ln/>
        </p:spPr>
      </p:sp>
      <p:sp>
        <p:nvSpPr>
          <p:cNvPr id="15" name="row-num-2"/>
          <p:cNvSpPr txBox="1"/>
          <p:nvPr/>
        </p:nvSpPr>
        <p:spPr>
          <a:xfrm>
            <a:off x="822960" y="492252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6</a:t>
            </a:r>
            <a:endParaRPr lang="en-US" sz="1800" dirty="0"/>
          </a:p>
        </p:txBody>
      </p:sp>
      <p:sp>
        <p:nvSpPr>
          <p:cNvPr id="16" name="row-text-2"/>
          <p:cNvSpPr txBox="1"/>
          <p:nvPr/>
        </p:nvSpPr>
        <p:spPr>
          <a:xfrm>
            <a:off x="1554480" y="4831080"/>
            <a:ext cx="9859975" cy="1222248"/>
          </a:xfrm>
          <a:prstGeom prst="rect">
            <a:avLst/>
          </a:prstGeom>
          <a:noFill/>
          <a:ln/>
        </p:spPr>
        <p:txBody>
          <a:bodyPr wrap="square" lIns="0" tIns="0" rIns="0" bIns="0" rtlCol="0" anchor="t"/>
          <a:lstStyle/>
          <a:p>
            <a:pPr indent="0" marL="0">
              <a:buNone/>
            </a:pPr>
            <a:r>
              <a:rPr lang="en-US" sz="1800" b="1" dirty="0">
                <a:solidFill>
                  <a:schemeClr val="accent1"/>
                </a:solidFill>
              </a:rPr>
              <a:t>Clean and unclean:  </a:t>
            </a:r>
            <a:pPr indent="0" marL="0">
              <a:buNone/>
            </a:pPr>
            <a:r>
              <a:rPr lang="en-US" sz="1700" dirty="0">
                <a:solidFill>
                  <a:schemeClr val="tx1"/>
                </a:solidFill>
              </a:rPr>
              <a:t>"What God hath cleansed, that call not thou common" (Acts 11:9); the priest "shall pronounce him clean" (Lev 14:7); priests without a register were "as polluted, put from the priesthood" (Neh 7:64).</a:t>
            </a:r>
            <a:endParaRPr lang="en-US" sz="18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p:nvPr>
            <p:ph idx="100" type="body" hasCustomPrompt="1"/>
          </p:nvPr>
        </p:nvSpPr>
        <p:spPr>
          <a:xfrm>
            <a:off x="548640" y="502920"/>
            <a:ext cx="10271455" cy="365760"/>
          </a:xfrm>
          <a:prstGeom prst="rect">
            <a:avLst/>
          </a:prstGeom>
          <a:noFill/>
          <a:ln/>
        </p:spPr>
        <p:txBody>
          <a:bodyPr wrap="square" lIns="0" tIns="0" rIns="0" bIns="0" rtlCol="0"/>
          <a:lstStyle/>
          <a:p>
            <a:pPr indent="0" marL="0">
              <a:buNone/>
            </a:pPr>
            <a:r>
              <a:rPr lang="en-US" sz="1300" b="1" spc="300" kern="0" dirty="0">
                <a:solidFill>
                  <a:schemeClr val="accent6"/>
                </a:solidFill>
              </a:rPr>
              <a:t>6) EXHORTATION TO THE READER</a:t>
            </a:r>
            <a:endParaRPr lang="en-US" sz="1300" dirty="0"/>
          </a:p>
        </p:txBody>
      </p:sp>
      <p:sp>
        <p:nvSpPr>
          <p:cNvPr id="3" name="Text 0"/>
          <p:cNvSpPr/>
          <p:nvPr>
            <p:ph idx="101" type="title" hasCustomPrompt="1"/>
          </p:nvPr>
        </p:nvSpPr>
        <p:spPr>
          <a:xfrm>
            <a:off x="548640" y="868680"/>
            <a:ext cx="10271455" cy="822960"/>
          </a:xfrm>
          <a:prstGeom prst="rect">
            <a:avLst/>
          </a:prstGeom>
          <a:noFill/>
          <a:ln/>
        </p:spPr>
        <p:txBody>
          <a:bodyPr wrap="square" lIns="0" tIns="0" rIns="0" bIns="0" rtlCol="0" anchor="t"/>
          <a:lstStyle/>
          <a:p>
            <a:pPr algn="l" indent="0" marL="0">
              <a:buNone/>
            </a:pPr>
            <a:r>
              <a:rPr lang="en-US" sz="3600" b="1" dirty="0">
                <a:solidFill>
                  <a:schemeClr val="bg1"/>
                </a:solidFill>
                <a:latin typeface="Cambria" pitchFamily="34" charset="0"/>
                <a:ea typeface="Cambria" pitchFamily="34" charset="-122"/>
                <a:cs typeface="Cambria" pitchFamily="34" charset="-120"/>
              </a:rPr>
              <a:t>Two Kinds of Greatness</a:t>
            </a:r>
            <a:endParaRPr lang="en-US" sz="3600" dirty="0"/>
          </a:p>
        </p:txBody>
      </p:sp>
      <p:pic>
        <p:nvPicPr>
          <p:cNvPr id="4" name="exh-icon" descr="Scroll">    </p:cNvPr>
          <p:cNvPicPr>
            <a:picLocks noChangeAspect="1"/>
          </p:cNvPicPr>
          <p:nvPr/>
        </p:nvPicPr>
        <p:blipFill>
          <a:blip r:embed="rId1"/>
          <a:stretch>
            <a:fillRect/>
          </a:stretch>
        </p:blipFill>
        <p:spPr>
          <a:xfrm>
            <a:off x="548640" y="1965960"/>
            <a:ext cx="548640" cy="548640"/>
          </a:xfrm>
          <a:prstGeom prst="rect">
            <a:avLst/>
          </a:prstGeom>
        </p:spPr>
      </p:pic>
      <p:sp>
        <p:nvSpPr>
          <p:cNvPr id="5" name="exh-text"/>
          <p:cNvSpPr txBox="1"/>
          <p:nvPr/>
        </p:nvSpPr>
        <p:spPr>
          <a:xfrm>
            <a:off x="1417320" y="1920240"/>
            <a:ext cx="10225735" cy="4206240"/>
          </a:xfrm>
          <a:prstGeom prst="rect">
            <a:avLst/>
          </a:prstGeom>
          <a:noFill/>
          <a:ln/>
        </p:spPr>
        <p:txBody>
          <a:bodyPr wrap="square" lIns="0" tIns="0" rIns="0" bIns="0" rtlCol="0" anchor="t"/>
          <a:lstStyle/>
          <a:p>
            <a:pPr indent="0" marL="0">
              <a:spcAft>
                <a:spcPts val="1200"/>
              </a:spcAft>
              <a:buNone/>
            </a:pPr>
            <a:r>
              <a:rPr lang="en-US" sz="1800" dirty="0">
                <a:solidFill>
                  <a:schemeClr val="bg1"/>
                </a:solidFill>
              </a:rPr>
              <a:t>Dear reader, today's chapters set two kinds of greatness side by side. Herod sat "arrayed in royal apparel" and accepted the shout, "It is the voice of a god" (Acts 12:21-22); the Preacher "withheld not my heart from any joy" and found "all was vanity" (Eccl 2:10-11). Against them stands the One who "came not to be ministered unto, but to minister, and to give his life a ransom for many" (Matt 20:28).</a:t>
            </a:r>
            <a:endParaRPr lang="en-US" sz="1800" dirty="0"/>
          </a:p>
          <a:p>
            <a:pPr indent="0" marL="0">
              <a:spcAft>
                <a:spcPts val="1200"/>
              </a:spcAft>
              <a:buNone/>
            </a:pPr>
            <a:r>
              <a:rPr lang="en-US" sz="1800" dirty="0">
                <a:solidFill>
                  <a:schemeClr val="bg1"/>
                </a:solidFill>
              </a:rPr>
              <a:t>Choose his kind of greatness this week. Give as Hezekiah's people gave, "in abundance" (2 Chron 31:5), and as the disciples at Antioch gave, "every man according to his ability" (Acts 11:29). Do not grudge God's generosity to others: "Is thine eye evil, because I am good?" (Matt 20:15).</a:t>
            </a:r>
            <a:endParaRPr lang="en-US" sz="1800" dirty="0"/>
          </a:p>
          <a:p>
            <a:pPr indent="0" marL="0">
              <a:spcAft>
                <a:spcPts val="1200"/>
              </a:spcAft>
              <a:buNone/>
            </a:pPr>
            <a:r>
              <a:rPr lang="en-US" sz="1800" dirty="0">
                <a:solidFill>
                  <a:schemeClr val="bg1"/>
                </a:solidFill>
              </a:rPr>
              <a:t>And when the answer seems slow, keep praying. Peter's chains fell off while "prayer was made without ceasing" (Acts 12:5), and Elihu's word still stands: "judgment is before him; therefore trust thou in him" (Job 35:14). The LORD who "hath chosen Zion" (Psa 132:13) will plant his tender twig on the high mountain, and "all the trees of the field shall know that I the LORD have brought down the high tree" (Ezek 17:24).</a:t>
            </a:r>
            <a:endParaRPr lang="en-US" sz="18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pic>
        <p:nvPicPr>
          <p:cNvPr id="2" name="finale-logo" descr="Memorize The Bible logo">    </p:cNvPr>
          <p:cNvPicPr>
            <a:picLocks noChangeAspect="1"/>
          </p:cNvPicPr>
          <p:nvPr/>
        </p:nvPicPr>
        <p:blipFill>
          <a:blip r:embed="rId1"/>
          <a:stretch>
            <a:fillRect/>
          </a:stretch>
        </p:blipFill>
        <p:spPr>
          <a:xfrm>
            <a:off x="8351215" y="777240"/>
            <a:ext cx="3291840" cy="4937760"/>
          </a:xfrm>
          <a:prstGeom prst="rect">
            <a:avLst/>
          </a:prstGeom>
          <a:effectLst>
            <a:outerShdw sx="100000" sy="100000" kx="0" ky="0" algn="bl" rotWithShape="0" blurRad="101600" dist="38100" dir="5400000">
              <a:srgbClr val="000000">
                <a:alpha val="30000"/>
              </a:srgbClr>
            </a:outerShdw>
          </a:effectLst>
        </p:spPr>
      </p:pic>
      <p:sp>
        <p:nvSpPr>
          <p:cNvPr id="3" name="finale-kicker"/>
          <p:cNvSpPr txBox="1"/>
          <p:nvPr/>
        </p:nvSpPr>
        <p:spPr>
          <a:xfrm>
            <a:off x="548640" y="1417320"/>
            <a:ext cx="6949440" cy="411480"/>
          </a:xfrm>
          <a:prstGeom prst="rect">
            <a:avLst/>
          </a:prstGeom>
          <a:noFill/>
          <a:ln/>
        </p:spPr>
        <p:txBody>
          <a:bodyPr wrap="square" lIns="0" tIns="0" rIns="0" bIns="0" rtlCol="0" anchor="ctr"/>
          <a:lstStyle/>
          <a:p>
            <a:pPr indent="0" marL="0">
              <a:buNone/>
            </a:pPr>
            <a:r>
              <a:rPr lang="en-US" sz="1400" b="1" spc="300" kern="0" dirty="0">
                <a:solidFill>
                  <a:schemeClr val="accent2"/>
                </a:solidFill>
              </a:rPr>
              <a:t>END OF TODAY'S REVIEW</a:t>
            </a:r>
            <a:endParaRPr lang="en-US" sz="1400" dirty="0"/>
          </a:p>
        </p:txBody>
      </p:sp>
      <p:sp>
        <p:nvSpPr>
          <p:cNvPr id="4" name="finale-title"/>
          <p:cNvSpPr txBox="1"/>
          <p:nvPr/>
        </p:nvSpPr>
        <p:spPr>
          <a:xfrm>
            <a:off x="548640" y="1828800"/>
            <a:ext cx="6949440" cy="1645920"/>
          </a:xfrm>
          <a:prstGeom prst="rect">
            <a:avLst/>
          </a:prstGeom>
          <a:noFill/>
          <a:ln/>
        </p:spPr>
        <p:txBody>
          <a:bodyPr wrap="square" lIns="0" tIns="0" rIns="0" bIns="0" rtlCol="0" anchor="t"/>
          <a:lstStyle/>
          <a:p>
            <a:pPr indent="0" marL="0">
              <a:buNone/>
            </a:pPr>
            <a:r>
              <a:rPr lang="en-US" sz="4800" b="1" dirty="0">
                <a:solidFill>
                  <a:schemeClr val="tx2"/>
                </a:solidFill>
                <a:latin typeface="Cambria" pitchFamily="34" charset="0"/>
                <a:ea typeface="Cambria" pitchFamily="34" charset="-122"/>
                <a:cs typeface="Cambria" pitchFamily="34" charset="-120"/>
              </a:rPr>
              <a:t>Thank You for Studying Today</a:t>
            </a:r>
            <a:endParaRPr lang="en-US" sz="4800" dirty="0"/>
          </a:p>
        </p:txBody>
      </p:sp>
      <p:sp>
        <p:nvSpPr>
          <p:cNvPr id="5" name="finale-subtitle"/>
          <p:cNvSpPr txBox="1"/>
          <p:nvPr/>
        </p:nvSpPr>
        <p:spPr>
          <a:xfrm>
            <a:off x="548640" y="3520440"/>
            <a:ext cx="6949440" cy="640080"/>
          </a:xfrm>
          <a:prstGeom prst="rect">
            <a:avLst/>
          </a:prstGeom>
          <a:noFill/>
          <a:ln/>
        </p:spPr>
        <p:txBody>
          <a:bodyPr wrap="square" lIns="0" tIns="0" rIns="0" bIns="0" rtlCol="0" anchor="ctr"/>
          <a:lstStyle/>
          <a:p>
            <a:pPr indent="0" marL="0">
              <a:buNone/>
            </a:pPr>
            <a:r>
              <a:rPr lang="en-US" sz="3200" i="1" dirty="0">
                <a:solidFill>
                  <a:schemeClr val="accent2"/>
                </a:solidFill>
                <a:latin typeface="Cambria" pitchFamily="34" charset="0"/>
                <a:ea typeface="Cambria" pitchFamily="34" charset="-122"/>
                <a:cs typeface="Cambria" pitchFamily="34" charset="-120"/>
              </a:rPr>
              <a:t>See You Tomorrow!</a:t>
            </a:r>
            <a:endParaRPr lang="en-US" sz="3200" dirty="0"/>
          </a:p>
        </p:txBody>
      </p:sp>
      <p:sp>
        <p:nvSpPr>
          <p:cNvPr id="6" name="finale-meta"/>
          <p:cNvSpPr txBox="1"/>
          <p:nvPr/>
        </p:nvSpPr>
        <p:spPr>
          <a:xfrm>
            <a:off x="548640" y="4206240"/>
            <a:ext cx="6949440" cy="365760"/>
          </a:xfrm>
          <a:prstGeom prst="rect">
            <a:avLst/>
          </a:prstGeom>
          <a:noFill/>
          <a:ln/>
        </p:spPr>
        <p:txBody>
          <a:bodyPr wrap="square" lIns="0" tIns="0" rIns="0" bIns="0" rtlCol="0" anchor="ctr"/>
          <a:lstStyle/>
          <a:p>
            <a:pPr indent="0" marL="0">
              <a:buNone/>
            </a:pPr>
            <a:r>
              <a:rPr lang="en-US" sz="1600" dirty="0">
                <a:solidFill>
                  <a:schemeClr val="accent4"/>
                </a:solidFill>
              </a:rPr>
              <a:t>Monday, 11/02/26  ·  12 chapters  ·  Tiny Size</a:t>
            </a:r>
            <a:endParaRPr lang="en-US" sz="1600" dirty="0"/>
          </a:p>
        </p:txBody>
      </p:sp>
      <p:sp>
        <p:nvSpPr>
          <p:cNvPr id="7" name="finale-button"/>
          <p:cNvSpPr/>
          <p:nvPr/>
        </p:nvSpPr>
        <p:spPr>
          <a:xfrm>
            <a:off x="548640" y="4937760"/>
            <a:ext cx="3840480" cy="640080"/>
          </a:xfrm>
          <a:prstGeom prst="roundRect">
            <a:avLst>
              <a:gd name="adj" fmla="val 50000"/>
            </a:avLst>
          </a:prstGeom>
          <a:solidFill>
            <a:schemeClr val="accent1"/>
          </a:solidFill>
          <a:ln/>
          <a:effectLst>
            <a:outerShdw sx="100000" sy="100000" kx="0" ky="0" algn="bl" rotWithShape="0" blurRad="76200" dist="25400" dir="5400000">
              <a:srgbClr val="000000">
                <a:alpha val="25000"/>
              </a:srgbClr>
            </a:outerShdw>
          </a:effectLst>
        </p:spPr>
        <p:txBody>
          <a:bodyPr wrap="square" lIns="0" tIns="0" rIns="0" bIns="0" rtlCol="0" anchor="ctr"/>
          <a:lstStyle/>
          <a:p>
            <a:pPr algn="ctr" indent="0" marL="0">
              <a:buNone/>
            </a:pPr>
            <a:r>
              <a:rPr lang="en-US" sz="2000" b="1" dirty="0">
                <a:solidFill>
                  <a:schemeClr val="bg1"/>
                </a:solidFill>
                <a:latin typeface="Cambria" pitchFamily="34" charset="0"/>
                <a:ea typeface="Cambria" pitchFamily="34" charset="-122"/>
                <a:cs typeface="Cambria" pitchFamily="34" charset="-120"/>
              </a:rPr>
              <a:t>↺  Back to the Beginning</a:t>
            </a:r>
            <a:endParaRPr lang="en-US" sz="2000" dirty="0"/>
          </a:p>
        </p:txBody>
      </p:sp>
      <p:sp>
        <p:nvSpPr>
          <p:cNvPr id="8" name="finale-button-link">
            <a:hlinkClick r:id="rId5" tooltip="Back to the beginning (slide 1)" action="ppaction://hlinksldjump"/>
          </p:cNvPr>
          <p:cNvSpPr txBox="1"/>
          <p:nvPr/>
        </p:nvSpPr>
        <p:spPr>
          <a:xfrm>
            <a:off x="548640" y="4937760"/>
            <a:ext cx="3840480" cy="640080"/>
          </a:xfrm>
          <a:prstGeom prst="rect">
            <a:avLst/>
          </a:prstGeom>
          <a:noFill/>
          <a:ln/>
        </p:spPr>
        <p:txBody>
          <a:bodyPr wrap="square" lIns="0" tIns="0" rIns="0" bIns="0" rtlCol="0" anchor="ctr"/>
          <a:lstStyle/>
          <a:p>
            <a:pPr indent="0" marL="0">
              <a:buNone/>
            </a:pPr>
            <a:endParaRPr lang="en-US" dirty="0"/>
          </a:p>
        </p:txBody>
      </p:sp>
      <p:sp>
        <p:nvSpPr>
          <p:cNvPr id="9" name="finale-logo-link">
            <a:hlinkClick r:id="rId5" tooltip="Back to the beginning (slide 1)" action="ppaction://hlinksldjump"/>
          </p:cNvPr>
          <p:cNvSpPr txBox="1"/>
          <p:nvPr/>
        </p:nvSpPr>
        <p:spPr>
          <a:xfrm>
            <a:off x="8351215" y="777240"/>
            <a:ext cx="3291840" cy="4937760"/>
          </a:xfrm>
          <a:prstGeom prst="rect">
            <a:avLst/>
          </a:prstGeom>
          <a:noFill/>
          <a:ln/>
        </p:spPr>
        <p:txBody>
          <a:bodyPr wrap="square" lIns="0" tIns="0" rIns="0" bIns="0" rtlCol="0" anchor="ctr"/>
          <a:lstStyle/>
          <a:p>
            <a:pPr indent="0" marL="0">
              <a:buNone/>
            </a:pPr>
            <a:endParaRPr lang="en-US"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37</a:t>
            </a:fld>
            <a:endParaRPr lang="en-US"/>
          </a:p>
        </p:txBody>
      </p:sp>
    </p:spTree>
  </p:cSld>
  <p:clrMapOvr>
    <a:masterClrMapping/>
  </p:clrMapOvr>
</p:sld>
</file>

<file path=ppt/theme/theme1.xml><?xml version="1.0" encoding="utf-8"?>
<a:theme xmlns:a="http://schemas.openxmlformats.org/drawingml/2006/main" name="Memorize the Bible">
  <a:themeElements>
    <a:clrScheme name="Memorize the Bible">
      <a:dk1>
        <a:srgbClr val="2E2622"/>
      </a:dk1>
      <a:lt1>
        <a:srgbClr val="FFFFFF"/>
      </a:lt1>
      <a:dk2>
        <a:srgbClr val="703B3B"/>
      </a:dk2>
      <a:lt2>
        <a:srgbClr val="F5EEE3"/>
      </a:lt2>
      <a:accent1>
        <a:srgbClr val="703B3B"/>
      </a:accent1>
      <a:accent2>
        <a:srgbClr val="7F6B4D"/>
      </a:accent2>
      <a:accent3>
        <a:srgbClr val="4E7282"/>
      </a:accent3>
      <a:accent4>
        <a:srgbClr val="6E6359"/>
      </a:accent4>
      <a:accent5>
        <a:srgbClr val="E1D0B3"/>
      </a:accent5>
      <a:accent6>
        <a:srgbClr val="9BB4C0"/>
      </a:accent6>
      <a:hlink>
        <a:srgbClr val="E1D0B3"/>
      </a:hlink>
      <a:folHlink>
        <a:srgbClr val="E1D0B3"/>
      </a:folHlink>
    </a:clrScheme>
    <a:fontScheme name="Memorize the Bible">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37</Slides>
  <Notes>37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Monday, 11/02/26 BC &amp; DCB Daily Review - Tiny Size</dc:title>
  <dc:subject>PptxGenJS Presentation</dc:subject>
  <dc:creator>Dean Brown</dc:creator>
  <cp:lastModifiedBy>Dean Brown</cp:lastModifiedBy>
  <cp:revision>1</cp:revision>
  <dcterms:created xsi:type="dcterms:W3CDTF">2026-11-02T10:00:29Z</dcterms:created>
  <dcterms:modified xsi:type="dcterms:W3CDTF">2026-11-02T10:00:29Z</dcterms:modified>
</cp:coreProperties>
</file>